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7" name="Shape 2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2" name="Shape 30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8" name="Shape 3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14" name="Shape 3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0" name="Shape 3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6" name="Shape 3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2" name="Shape 3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9" name="Shape 33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47" name="Shape 3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53" name="Shape 3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2" name="Shape 36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4" name="Shape 25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8" name="Shape 36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0" name="Shape 2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6" name="Shape 26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2" name="Shape 2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8" name="Shape 27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84" name="Shape 28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0" name="Shape 2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6" name="Shape 29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2" name="Shape 22"/>
        <p:cNvGrpSpPr/>
        <p:nvPr/>
      </p:nvGrpSpPr>
      <p:grpSpPr>
        <a:xfrm>
          <a:off x="0" y="0"/>
          <a:ext cx="0" cy="0"/>
          <a:chOff x="0" y="0"/>
          <a:chExt cx="0" cy="0"/>
        </a:xfrm>
      </p:grpSpPr>
      <p:grpSp>
        <p:nvGrpSpPr>
          <p:cNvPr id="23" name="Shape 23"/>
          <p:cNvGrpSpPr/>
          <p:nvPr/>
        </p:nvGrpSpPr>
        <p:grpSpPr>
          <a:xfrm>
            <a:off x="0" y="0"/>
            <a:ext cx="12192000" cy="6858000"/>
            <a:chOff x="0" y="0"/>
            <a:chExt cx="12192000" cy="6858000"/>
          </a:xfrm>
        </p:grpSpPr>
        <p:sp>
          <p:nvSpPr>
            <p:cNvPr id="24" name="Shape 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6" name="Shape 26"/>
          <p:cNvSpPr txBox="1"/>
          <p:nvPr>
            <p:ph type="ctrTitle"/>
          </p:nvPr>
        </p:nvSpPr>
        <p:spPr>
          <a:xfrm>
            <a:off x="1154954" y="2099733"/>
            <a:ext cx="8825657" cy="2677648"/>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entury Gothic"/>
              <a:buNone/>
              <a:defRPr b="0" i="0" sz="54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7" name="Shape 27"/>
          <p:cNvSpPr txBox="1"/>
          <p:nvPr>
            <p:ph idx="1" type="subTitle"/>
          </p:nvPr>
        </p:nvSpPr>
        <p:spPr>
          <a:xfrm>
            <a:off x="1154954" y="4777380"/>
            <a:ext cx="8825657" cy="86142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EE52A4"/>
                </a:solidFill>
                <a:latin typeface="Century Gothic"/>
                <a:ea typeface="Century Gothic"/>
                <a:cs typeface="Century Gothic"/>
                <a:sym typeface="Century Gothic"/>
              </a:defRPr>
            </a:lvl1pPr>
            <a:lvl2pPr indent="0" lvl="1" marL="457200" marR="0" rtl="0" algn="ctr">
              <a:spcBef>
                <a:spcPts val="1000"/>
              </a:spcBef>
              <a:spcAft>
                <a:spcPts val="0"/>
              </a:spcAft>
              <a:buClr>
                <a:schemeClr val="accent1"/>
              </a:buClr>
              <a:buFont typeface="Noto Sans Symbols"/>
              <a:buNone/>
              <a:defRPr b="0" i="0" sz="1600" u="none" cap="none" strike="noStrike">
                <a:solidFill>
                  <a:srgbClr val="888888"/>
                </a:solidFill>
                <a:latin typeface="Century Gothic"/>
                <a:ea typeface="Century Gothic"/>
                <a:cs typeface="Century Gothic"/>
                <a:sym typeface="Century Gothic"/>
              </a:defRPr>
            </a:lvl2pPr>
            <a:lvl3pPr indent="0" lvl="2" marL="914400" marR="0" rtl="0" algn="ctr">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3pPr>
            <a:lvl4pPr indent="0" lvl="3" marL="13716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4pPr>
            <a:lvl5pPr indent="0" lvl="4" marL="18288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5pPr>
            <a:lvl6pPr indent="0" lvl="5" marL="22860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6pPr>
            <a:lvl7pPr indent="0" lvl="6" marL="27432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7pPr>
            <a:lvl8pPr indent="0" lvl="7" marL="32004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8pPr>
            <a:lvl9pPr indent="0" lvl="8" marL="36576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28" name="Shape 28"/>
          <p:cNvSpPr txBox="1"/>
          <p:nvPr>
            <p:ph idx="10" type="dt"/>
          </p:nvPr>
        </p:nvSpPr>
        <p:spPr>
          <a:xfrm rot="5400000">
            <a:off x="10158983" y="1792224"/>
            <a:ext cx="990598" cy="304798"/>
          </a:xfrm>
          <a:prstGeom prst="rect">
            <a:avLst/>
          </a:prstGeom>
          <a:noFill/>
          <a:ln>
            <a:noFill/>
          </a:ln>
        </p:spPr>
        <p:txBody>
          <a:bodyPr anchorCtr="0" anchor="t" bIns="91425" lIns="91425" rIns="91425" tIns="91425"/>
          <a:lstStyle>
            <a:lvl1pPr indent="0" lvl="0" marL="0" marR="0" rtl="0" algn="l">
              <a:spcBef>
                <a:spcPts val="0"/>
              </a:spcBef>
              <a:buNone/>
              <a:defRPr b="0" i="0" sz="10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9" name="Shape 29"/>
          <p:cNvSpPr txBox="1"/>
          <p:nvPr>
            <p:ph idx="11" type="ftr"/>
          </p:nvPr>
        </p:nvSpPr>
        <p:spPr>
          <a:xfrm rot="5400000">
            <a:off x="8951976" y="3227831"/>
            <a:ext cx="3859794" cy="304801"/>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30" name="Shape 30"/>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31" name="Shape 3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120" name="Shape 120"/>
        <p:cNvGrpSpPr/>
        <p:nvPr/>
      </p:nvGrpSpPr>
      <p:grpSpPr>
        <a:xfrm>
          <a:off x="0" y="0"/>
          <a:ext cx="0" cy="0"/>
          <a:chOff x="0" y="0"/>
          <a:chExt cx="0" cy="0"/>
        </a:xfrm>
      </p:grpSpPr>
      <p:grpSp>
        <p:nvGrpSpPr>
          <p:cNvPr id="121" name="Shape 121"/>
          <p:cNvGrpSpPr/>
          <p:nvPr/>
        </p:nvGrpSpPr>
        <p:grpSpPr>
          <a:xfrm>
            <a:off x="0" y="0"/>
            <a:ext cx="12192000" cy="6858000"/>
            <a:chOff x="0" y="0"/>
            <a:chExt cx="12192000" cy="6858000"/>
          </a:xfrm>
        </p:grpSpPr>
        <p:sp>
          <p:nvSpPr>
            <p:cNvPr id="122" name="Shape 1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23" name="Shape 123"/>
            <p:cNvSpPr/>
            <p:nvPr/>
          </p:nvSpPr>
          <p:spPr>
            <a:xfrm>
              <a:off x="0" y="2667000"/>
              <a:ext cx="4190999" cy="4190999"/>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4" name="Shape 12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5" name="Shape 125"/>
            <p:cNvSpPr/>
            <p:nvPr/>
          </p:nvSpPr>
          <p:spPr>
            <a:xfrm>
              <a:off x="8609011" y="5867400"/>
              <a:ext cx="990599" cy="990599"/>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6" name="Shape 126"/>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7" name="Shape 127"/>
            <p:cNvSpPr/>
            <p:nvPr/>
          </p:nvSpPr>
          <p:spPr>
            <a:xfrm>
              <a:off x="7999411" y="8463"/>
              <a:ext cx="1600199" cy="1600199"/>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8" name="Shape 128"/>
            <p:cNvSpPr/>
            <p:nvPr/>
          </p:nvSpPr>
          <p:spPr>
            <a:xfrm rot="10371525">
              <a:off x="263766" y="4438254"/>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9" name="Shape 129"/>
            <p:cNvSpPr/>
            <p:nvPr/>
          </p:nvSpPr>
          <p:spPr>
            <a:xfrm rot="10800000">
              <a:off x="459505" y="321130"/>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30" name="Shape 130"/>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31" name="Shape 131"/>
          <p:cNvSpPr txBox="1"/>
          <p:nvPr>
            <p:ph type="title"/>
          </p:nvPr>
        </p:nvSpPr>
        <p:spPr>
          <a:xfrm>
            <a:off x="1154954" y="4969926"/>
            <a:ext cx="8825659" cy="566737"/>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32" name="Shape 132"/>
          <p:cNvSpPr/>
          <p:nvPr>
            <p:ph idx="2" type="pic"/>
          </p:nvPr>
        </p:nvSpPr>
        <p:spPr>
          <a:xfrm>
            <a:off x="1154954" y="685800"/>
            <a:ext cx="8825659" cy="3429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33" name="Shape 133"/>
          <p:cNvSpPr txBox="1"/>
          <p:nvPr>
            <p:ph idx="1" type="body"/>
          </p:nvPr>
        </p:nvSpPr>
        <p:spPr>
          <a:xfrm>
            <a:off x="1154954" y="5536664"/>
            <a:ext cx="8825657" cy="493711"/>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2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34" name="Shape 134"/>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35" name="Shape 135"/>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36" name="Shape 136"/>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37" name="Shape 13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138" name="Shape 138"/>
        <p:cNvGrpSpPr/>
        <p:nvPr/>
      </p:nvGrpSpPr>
      <p:grpSpPr>
        <a:xfrm>
          <a:off x="0" y="0"/>
          <a:ext cx="0" cy="0"/>
          <a:chOff x="0" y="0"/>
          <a:chExt cx="0" cy="0"/>
        </a:xfrm>
      </p:grpSpPr>
      <p:grpSp>
        <p:nvGrpSpPr>
          <p:cNvPr id="139" name="Shape 139"/>
          <p:cNvGrpSpPr/>
          <p:nvPr/>
        </p:nvGrpSpPr>
        <p:grpSpPr>
          <a:xfrm>
            <a:off x="0" y="0"/>
            <a:ext cx="12192000" cy="6858000"/>
            <a:chOff x="0" y="0"/>
            <a:chExt cx="12192000" cy="6858000"/>
          </a:xfrm>
        </p:grpSpPr>
        <p:sp>
          <p:nvSpPr>
            <p:cNvPr id="140" name="Shape 14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a:off x="0" y="2667000"/>
              <a:ext cx="4190999" cy="4190999"/>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42" name="Shape 14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43" name="Shape 143"/>
            <p:cNvSpPr/>
            <p:nvPr/>
          </p:nvSpPr>
          <p:spPr>
            <a:xfrm>
              <a:off x="8609011" y="5867400"/>
              <a:ext cx="990599" cy="990599"/>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44" name="Shape 144"/>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45" name="Shape 145"/>
            <p:cNvSpPr/>
            <p:nvPr/>
          </p:nvSpPr>
          <p:spPr>
            <a:xfrm>
              <a:off x="7999411" y="8463"/>
              <a:ext cx="1600199" cy="1600199"/>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46" name="Shape 146"/>
            <p:cNvSpPr/>
            <p:nvPr/>
          </p:nvSpPr>
          <p:spPr>
            <a:xfrm rot="-589932">
              <a:off x="8490951" y="2714874"/>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47" name="Shape 147"/>
            <p:cNvSpPr/>
            <p:nvPr/>
          </p:nvSpPr>
          <p:spPr>
            <a:xfrm>
              <a:off x="455612" y="2801318"/>
              <a:ext cx="11277600" cy="3602636"/>
            </a:xfrm>
            <a:custGeom>
              <a:pathLst>
                <a:path extrusionOk="0" h="120000" w="120000">
                  <a:moveTo>
                    <a:pt x="0" y="0"/>
                  </a:moveTo>
                  <a:lnTo>
                    <a:pt x="0" y="119984"/>
                  </a:lnTo>
                  <a:lnTo>
                    <a:pt x="120000" y="120000"/>
                  </a:lnTo>
                  <a:lnTo>
                    <a:pt x="120000" y="60"/>
                  </a:lnTo>
                  <a:lnTo>
                    <a:pt x="120000" y="60"/>
                  </a:lnTo>
                  <a:lnTo>
                    <a:pt x="117276" y="1374"/>
                  </a:lnTo>
                  <a:lnTo>
                    <a:pt x="114564" y="2642"/>
                  </a:lnTo>
                  <a:lnTo>
                    <a:pt x="111840" y="3866"/>
                  </a:lnTo>
                  <a:lnTo>
                    <a:pt x="109104" y="4923"/>
                  </a:lnTo>
                  <a:lnTo>
                    <a:pt x="106380" y="5980"/>
                  </a:lnTo>
                  <a:lnTo>
                    <a:pt x="103644" y="6977"/>
                  </a:lnTo>
                  <a:lnTo>
                    <a:pt x="100944" y="7822"/>
                  </a:lnTo>
                  <a:lnTo>
                    <a:pt x="98208" y="8623"/>
                  </a:lnTo>
                  <a:lnTo>
                    <a:pt x="95484" y="9363"/>
                  </a:lnTo>
                  <a:lnTo>
                    <a:pt x="92808" y="9997"/>
                  </a:lnTo>
                  <a:lnTo>
                    <a:pt x="90096" y="10631"/>
                  </a:lnTo>
                  <a:lnTo>
                    <a:pt x="87420" y="11160"/>
                  </a:lnTo>
                  <a:lnTo>
                    <a:pt x="84744" y="11583"/>
                  </a:lnTo>
                  <a:lnTo>
                    <a:pt x="82080" y="12006"/>
                  </a:lnTo>
                  <a:lnTo>
                    <a:pt x="79440" y="12368"/>
                  </a:lnTo>
                  <a:lnTo>
                    <a:pt x="76824" y="12640"/>
                  </a:lnTo>
                  <a:lnTo>
                    <a:pt x="74208" y="12851"/>
                  </a:lnTo>
                  <a:lnTo>
                    <a:pt x="71616" y="13063"/>
                  </a:lnTo>
                  <a:lnTo>
                    <a:pt x="69060" y="13168"/>
                  </a:lnTo>
                  <a:lnTo>
                    <a:pt x="66504" y="13274"/>
                  </a:lnTo>
                  <a:lnTo>
                    <a:pt x="63984" y="13319"/>
                  </a:lnTo>
                  <a:lnTo>
                    <a:pt x="61488" y="13274"/>
                  </a:lnTo>
                  <a:lnTo>
                    <a:pt x="59016" y="13274"/>
                  </a:lnTo>
                  <a:lnTo>
                    <a:pt x="56568" y="13168"/>
                  </a:lnTo>
                  <a:lnTo>
                    <a:pt x="54168" y="13002"/>
                  </a:lnTo>
                  <a:lnTo>
                    <a:pt x="51792" y="12851"/>
                  </a:lnTo>
                  <a:lnTo>
                    <a:pt x="49464" y="12685"/>
                  </a:lnTo>
                  <a:lnTo>
                    <a:pt x="47148" y="12428"/>
                  </a:lnTo>
                  <a:lnTo>
                    <a:pt x="44868" y="12157"/>
                  </a:lnTo>
                  <a:lnTo>
                    <a:pt x="42636" y="11900"/>
                  </a:lnTo>
                  <a:lnTo>
                    <a:pt x="38280" y="11205"/>
                  </a:lnTo>
                  <a:lnTo>
                    <a:pt x="34104" y="10465"/>
                  </a:lnTo>
                  <a:lnTo>
                    <a:pt x="30096" y="9680"/>
                  </a:lnTo>
                  <a:lnTo>
                    <a:pt x="26304" y="8834"/>
                  </a:lnTo>
                  <a:lnTo>
                    <a:pt x="22680" y="7928"/>
                  </a:lnTo>
                  <a:lnTo>
                    <a:pt x="19320" y="6977"/>
                  </a:lnTo>
                  <a:lnTo>
                    <a:pt x="16164" y="6025"/>
                  </a:lnTo>
                  <a:lnTo>
                    <a:pt x="13260" y="5074"/>
                  </a:lnTo>
                  <a:lnTo>
                    <a:pt x="10596" y="4183"/>
                  </a:lnTo>
                  <a:lnTo>
                    <a:pt x="8232" y="3337"/>
                  </a:lnTo>
                  <a:lnTo>
                    <a:pt x="6096" y="2537"/>
                  </a:lnTo>
                  <a:lnTo>
                    <a:pt x="4296" y="1857"/>
                  </a:lnTo>
                  <a:lnTo>
                    <a:pt x="2784" y="1223"/>
                  </a:lnTo>
                  <a:lnTo>
                    <a:pt x="708" y="317"/>
                  </a:lnTo>
                  <a:lnTo>
                    <a:pt x="0" y="0"/>
                  </a:lnTo>
                  <a:lnTo>
                    <a:pt x="0" y="0"/>
                  </a:lnTo>
                  <a:close/>
                </a:path>
              </a:pathLst>
            </a:custGeom>
            <a:solidFill>
              <a:schemeClr val="lt1"/>
            </a:solidFill>
            <a:ln>
              <a:noFill/>
            </a:ln>
          </p:spPr>
        </p:sp>
        <p:sp>
          <p:nvSpPr>
            <p:cNvPr id="148" name="Shape 148"/>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9" name="Shape 149"/>
          <p:cNvSpPr txBox="1"/>
          <p:nvPr>
            <p:ph type="title"/>
          </p:nvPr>
        </p:nvSpPr>
        <p:spPr>
          <a:xfrm>
            <a:off x="1148798" y="1063416"/>
            <a:ext cx="8831816" cy="1372985"/>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0" name="Shape 150"/>
          <p:cNvSpPr txBox="1"/>
          <p:nvPr>
            <p:ph idx="1" type="body"/>
          </p:nvPr>
        </p:nvSpPr>
        <p:spPr>
          <a:xfrm>
            <a:off x="1154954" y="3543300"/>
            <a:ext cx="8825659" cy="2476500"/>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51" name="Shape 151"/>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52" name="Shape 152"/>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53" name="Shape 15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54" name="Shape 15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155" name="Shape 155"/>
        <p:cNvGrpSpPr/>
        <p:nvPr/>
      </p:nvGrpSpPr>
      <p:grpSpPr>
        <a:xfrm>
          <a:off x="0" y="0"/>
          <a:ext cx="0" cy="0"/>
          <a:chOff x="0" y="0"/>
          <a:chExt cx="0" cy="0"/>
        </a:xfrm>
      </p:grpSpPr>
      <p:grpSp>
        <p:nvGrpSpPr>
          <p:cNvPr id="156" name="Shape 156"/>
          <p:cNvGrpSpPr/>
          <p:nvPr/>
        </p:nvGrpSpPr>
        <p:grpSpPr>
          <a:xfrm>
            <a:off x="0" y="0"/>
            <a:ext cx="12192000" cy="6858000"/>
            <a:chOff x="0" y="0"/>
            <a:chExt cx="12192000" cy="6858000"/>
          </a:xfrm>
        </p:grpSpPr>
        <p:sp>
          <p:nvSpPr>
            <p:cNvPr id="157" name="Shape 15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58" name="Shape 158"/>
            <p:cNvSpPr/>
            <p:nvPr/>
          </p:nvSpPr>
          <p:spPr>
            <a:xfrm>
              <a:off x="0" y="2667000"/>
              <a:ext cx="4190999" cy="4190999"/>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9" name="Shape 15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0" name="Shape 160"/>
            <p:cNvSpPr/>
            <p:nvPr/>
          </p:nvSpPr>
          <p:spPr>
            <a:xfrm>
              <a:off x="8609011" y="5867400"/>
              <a:ext cx="990599" cy="990599"/>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1" name="Shape 161"/>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2" name="Shape 162"/>
            <p:cNvSpPr/>
            <p:nvPr/>
          </p:nvSpPr>
          <p:spPr>
            <a:xfrm>
              <a:off x="7999411" y="8463"/>
              <a:ext cx="1600199" cy="1600199"/>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3" name="Shape 163"/>
            <p:cNvSpPr/>
            <p:nvPr/>
          </p:nvSpPr>
          <p:spPr>
            <a:xfrm rot="-589932">
              <a:off x="8490951" y="4185117"/>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64" name="Shape 164"/>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65" name="Shape 165"/>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66" name="Shape 166"/>
          <p:cNvSpPr txBox="1"/>
          <p:nvPr/>
        </p:nvSpPr>
        <p:spPr>
          <a:xfrm>
            <a:off x="881566" y="607335"/>
            <a:ext cx="80191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a:solidFill>
                  <a:srgbClr val="EE52A4"/>
                </a:solidFill>
                <a:latin typeface="Arial"/>
                <a:ea typeface="Arial"/>
                <a:cs typeface="Arial"/>
                <a:sym typeface="Arial"/>
              </a:rPr>
              <a:t>“</a:t>
            </a:r>
          </a:p>
        </p:txBody>
      </p:sp>
      <p:sp>
        <p:nvSpPr>
          <p:cNvPr id="167" name="Shape 167"/>
          <p:cNvSpPr txBox="1"/>
          <p:nvPr/>
        </p:nvSpPr>
        <p:spPr>
          <a:xfrm>
            <a:off x="9884457" y="2613786"/>
            <a:ext cx="65276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a:solidFill>
                  <a:srgbClr val="EE52A4"/>
                </a:solidFill>
                <a:latin typeface="Arial"/>
                <a:ea typeface="Arial"/>
                <a:cs typeface="Arial"/>
                <a:sym typeface="Arial"/>
              </a:rPr>
              <a:t>”</a:t>
            </a:r>
          </a:p>
        </p:txBody>
      </p:sp>
      <p:sp>
        <p:nvSpPr>
          <p:cNvPr id="168" name="Shape 168"/>
          <p:cNvSpPr txBox="1"/>
          <p:nvPr>
            <p:ph type="title"/>
          </p:nvPr>
        </p:nvSpPr>
        <p:spPr>
          <a:xfrm>
            <a:off x="1581878" y="982133"/>
            <a:ext cx="8453905" cy="2696631"/>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69" name="Shape 169"/>
          <p:cNvSpPr txBox="1"/>
          <p:nvPr>
            <p:ph idx="1" type="body"/>
          </p:nvPr>
        </p:nvSpPr>
        <p:spPr>
          <a:xfrm>
            <a:off x="1945944" y="3678766"/>
            <a:ext cx="7731219" cy="342174"/>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small"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70" name="Shape 170"/>
          <p:cNvSpPr txBox="1"/>
          <p:nvPr>
            <p:ph idx="2" type="body"/>
          </p:nvPr>
        </p:nvSpPr>
        <p:spPr>
          <a:xfrm>
            <a:off x="1154954" y="5029198"/>
            <a:ext cx="9244897" cy="997857"/>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71" name="Shape 171"/>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72" name="Shape 172"/>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73" name="Shape 17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74" name="Shape 17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175" name="Shape 175"/>
        <p:cNvGrpSpPr/>
        <p:nvPr/>
      </p:nvGrpSpPr>
      <p:grpSpPr>
        <a:xfrm>
          <a:off x="0" y="0"/>
          <a:ext cx="0" cy="0"/>
          <a:chOff x="0" y="0"/>
          <a:chExt cx="0" cy="0"/>
        </a:xfrm>
      </p:grpSpPr>
      <p:grpSp>
        <p:nvGrpSpPr>
          <p:cNvPr id="176" name="Shape 176"/>
          <p:cNvGrpSpPr/>
          <p:nvPr/>
        </p:nvGrpSpPr>
        <p:grpSpPr>
          <a:xfrm>
            <a:off x="0" y="0"/>
            <a:ext cx="12192000" cy="6858000"/>
            <a:chOff x="0" y="0"/>
            <a:chExt cx="12192000" cy="6858000"/>
          </a:xfrm>
        </p:grpSpPr>
        <p:sp>
          <p:nvSpPr>
            <p:cNvPr id="177" name="Shape 17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78" name="Shape 178"/>
            <p:cNvSpPr/>
            <p:nvPr/>
          </p:nvSpPr>
          <p:spPr>
            <a:xfrm>
              <a:off x="0" y="2667000"/>
              <a:ext cx="4190999" cy="4190999"/>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79" name="Shape 17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80" name="Shape 180"/>
            <p:cNvSpPr/>
            <p:nvPr/>
          </p:nvSpPr>
          <p:spPr>
            <a:xfrm>
              <a:off x="8609011" y="5867400"/>
              <a:ext cx="990599" cy="990599"/>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81" name="Shape 181"/>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82" name="Shape 182"/>
            <p:cNvSpPr/>
            <p:nvPr/>
          </p:nvSpPr>
          <p:spPr>
            <a:xfrm>
              <a:off x="7999411" y="8463"/>
              <a:ext cx="1600199" cy="1600199"/>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83" name="Shape 183"/>
            <p:cNvSpPr/>
            <p:nvPr/>
          </p:nvSpPr>
          <p:spPr>
            <a:xfrm rot="-589932">
              <a:off x="8490951" y="4193583"/>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84" name="Shape 184"/>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5" name="Shape 185"/>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6" name="Shape 186"/>
          <p:cNvSpPr txBox="1"/>
          <p:nvPr>
            <p:ph type="title"/>
          </p:nvPr>
        </p:nvSpPr>
        <p:spPr>
          <a:xfrm>
            <a:off x="1154954" y="2370666"/>
            <a:ext cx="8825659" cy="1822513"/>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87" name="Shape 187"/>
          <p:cNvSpPr txBox="1"/>
          <p:nvPr>
            <p:ph idx="1" type="body"/>
          </p:nvPr>
        </p:nvSpPr>
        <p:spPr>
          <a:xfrm>
            <a:off x="1154954" y="5024967"/>
            <a:ext cx="8825659" cy="8603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188" name="Shape 188"/>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89" name="Shape 189"/>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90" name="Shape 190"/>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91" name="Shape 19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p:spTree>
      <p:nvGrpSpPr>
        <p:cNvPr id="192" name="Shape 192"/>
        <p:cNvGrpSpPr/>
        <p:nvPr/>
      </p:nvGrpSpPr>
      <p:grpSpPr>
        <a:xfrm>
          <a:off x="0" y="0"/>
          <a:ext cx="0" cy="0"/>
          <a:chOff x="0" y="0"/>
          <a:chExt cx="0" cy="0"/>
        </a:xfrm>
      </p:grpSpPr>
      <p:sp>
        <p:nvSpPr>
          <p:cNvPr id="193" name="Shape 193"/>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94" name="Shape 194"/>
          <p:cNvSpPr txBox="1"/>
          <p:nvPr>
            <p:ph idx="1" type="body"/>
          </p:nvPr>
        </p:nvSpPr>
        <p:spPr>
          <a:xfrm>
            <a:off x="1154954" y="2603501"/>
            <a:ext cx="314187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95" name="Shape 195"/>
          <p:cNvSpPr txBox="1"/>
          <p:nvPr>
            <p:ph idx="2" type="body"/>
          </p:nvPr>
        </p:nvSpPr>
        <p:spPr>
          <a:xfrm>
            <a:off x="1154953" y="3179764"/>
            <a:ext cx="3141878" cy="2847293"/>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96" name="Shape 196"/>
          <p:cNvSpPr txBox="1"/>
          <p:nvPr>
            <p:ph idx="3" type="body"/>
          </p:nvPr>
        </p:nvSpPr>
        <p:spPr>
          <a:xfrm>
            <a:off x="4512721" y="2603500"/>
            <a:ext cx="3147009"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97" name="Shape 197"/>
          <p:cNvSpPr txBox="1"/>
          <p:nvPr>
            <p:ph idx="4" type="body"/>
          </p:nvPr>
        </p:nvSpPr>
        <p:spPr>
          <a:xfrm>
            <a:off x="4512721" y="3179763"/>
            <a:ext cx="3147009" cy="2847293"/>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98" name="Shape 198"/>
          <p:cNvSpPr txBox="1"/>
          <p:nvPr>
            <p:ph idx="5" type="body"/>
          </p:nvPr>
        </p:nvSpPr>
        <p:spPr>
          <a:xfrm>
            <a:off x="7888135" y="2603500"/>
            <a:ext cx="3145730"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99" name="Shape 199"/>
          <p:cNvSpPr txBox="1"/>
          <p:nvPr>
            <p:ph idx="6" type="body"/>
          </p:nvPr>
        </p:nvSpPr>
        <p:spPr>
          <a:xfrm>
            <a:off x="7888328" y="3179761"/>
            <a:ext cx="3145535" cy="2847293"/>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cxnSp>
        <p:nvCxnSpPr>
          <p:cNvPr id="200" name="Shape 200"/>
          <p:cNvCxnSpPr/>
          <p:nvPr/>
        </p:nvCxnSpPr>
        <p:spPr>
          <a:xfrm>
            <a:off x="4403971" y="2569633"/>
            <a:ext cx="0" cy="3492498"/>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201" name="Shape 201"/>
          <p:cNvCxnSpPr/>
          <p:nvPr/>
        </p:nvCxnSpPr>
        <p:spPr>
          <a:xfrm>
            <a:off x="7772400" y="2569633"/>
            <a:ext cx="0" cy="3492498"/>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202" name="Shape 202"/>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03" name="Shape 203"/>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04" name="Shape 20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Picture Column">
    <p:spTree>
      <p:nvGrpSpPr>
        <p:cNvPr id="205" name="Shape 205"/>
        <p:cNvGrpSpPr/>
        <p:nvPr/>
      </p:nvGrpSpPr>
      <p:grpSpPr>
        <a:xfrm>
          <a:off x="0" y="0"/>
          <a:ext cx="0" cy="0"/>
          <a:chOff x="0" y="0"/>
          <a:chExt cx="0" cy="0"/>
        </a:xfrm>
      </p:grpSpPr>
      <p:sp>
        <p:nvSpPr>
          <p:cNvPr id="206" name="Shape 206"/>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07" name="Shape 207"/>
          <p:cNvSpPr txBox="1"/>
          <p:nvPr>
            <p:ph idx="1" type="body"/>
          </p:nvPr>
        </p:nvSpPr>
        <p:spPr>
          <a:xfrm>
            <a:off x="1154954" y="4532844"/>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208" name="Shape 208"/>
          <p:cNvSpPr/>
          <p:nvPr>
            <p:ph idx="2" type="pic"/>
          </p:nvPr>
        </p:nvSpPr>
        <p:spPr>
          <a:xfrm>
            <a:off x="1334553"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09" name="Shape 209"/>
          <p:cNvSpPr txBox="1"/>
          <p:nvPr>
            <p:ph idx="3" type="body"/>
          </p:nvPr>
        </p:nvSpPr>
        <p:spPr>
          <a:xfrm>
            <a:off x="1154954" y="5109105"/>
            <a:ext cx="3050438" cy="917951"/>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210" name="Shape 210"/>
          <p:cNvSpPr txBox="1"/>
          <p:nvPr>
            <p:ph idx="4" type="body"/>
          </p:nvPr>
        </p:nvSpPr>
        <p:spPr>
          <a:xfrm>
            <a:off x="4568864" y="4532844"/>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211" name="Shape 211"/>
          <p:cNvSpPr/>
          <p:nvPr>
            <p:ph idx="5" type="pic"/>
          </p:nvPr>
        </p:nvSpPr>
        <p:spPr>
          <a:xfrm>
            <a:off x="4748462" y="2603500"/>
            <a:ext cx="2691243"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2" name="Shape 212"/>
          <p:cNvSpPr txBox="1"/>
          <p:nvPr>
            <p:ph idx="6" type="body"/>
          </p:nvPr>
        </p:nvSpPr>
        <p:spPr>
          <a:xfrm>
            <a:off x="4570171" y="5109105"/>
            <a:ext cx="3050438" cy="917951"/>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213" name="Shape 213"/>
          <p:cNvSpPr txBox="1"/>
          <p:nvPr>
            <p:ph idx="7" type="body"/>
          </p:nvPr>
        </p:nvSpPr>
        <p:spPr>
          <a:xfrm>
            <a:off x="7982775" y="4532844"/>
            <a:ext cx="3051095"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214" name="Shape 214"/>
          <p:cNvSpPr/>
          <p:nvPr>
            <p:ph idx="8" type="pic"/>
          </p:nvPr>
        </p:nvSpPr>
        <p:spPr>
          <a:xfrm>
            <a:off x="8163031"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5" name="Shape 215"/>
          <p:cNvSpPr txBox="1"/>
          <p:nvPr>
            <p:ph idx="9" type="body"/>
          </p:nvPr>
        </p:nvSpPr>
        <p:spPr>
          <a:xfrm>
            <a:off x="7982775" y="5109103"/>
            <a:ext cx="3051096" cy="917951"/>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cxnSp>
        <p:nvCxnSpPr>
          <p:cNvPr id="216" name="Shape 216"/>
          <p:cNvCxnSpPr/>
          <p:nvPr/>
        </p:nvCxnSpPr>
        <p:spPr>
          <a:xfrm>
            <a:off x="4405830" y="2569633"/>
            <a:ext cx="0" cy="3492498"/>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217" name="Shape 217"/>
          <p:cNvCxnSpPr/>
          <p:nvPr/>
        </p:nvCxnSpPr>
        <p:spPr>
          <a:xfrm>
            <a:off x="7797802" y="2569633"/>
            <a:ext cx="0" cy="3492498"/>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218" name="Shape 218"/>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19" name="Shape 219"/>
          <p:cNvSpPr txBox="1"/>
          <p:nvPr>
            <p:ph idx="11" type="ftr"/>
          </p:nvPr>
        </p:nvSpPr>
        <p:spPr>
          <a:xfrm>
            <a:off x="561110" y="6391837"/>
            <a:ext cx="3644281"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20" name="Shape 22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21" name="Shape 221"/>
        <p:cNvGrpSpPr/>
        <p:nvPr/>
      </p:nvGrpSpPr>
      <p:grpSpPr>
        <a:xfrm>
          <a:off x="0" y="0"/>
          <a:ext cx="0" cy="0"/>
          <a:chOff x="0" y="0"/>
          <a:chExt cx="0" cy="0"/>
        </a:xfrm>
      </p:grpSpPr>
      <p:sp>
        <p:nvSpPr>
          <p:cNvPr id="222" name="Shape 222"/>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23" name="Shape 223"/>
          <p:cNvSpPr txBox="1"/>
          <p:nvPr>
            <p:ph idx="1" type="body"/>
          </p:nvPr>
        </p:nvSpPr>
        <p:spPr>
          <a:xfrm rot="5400000">
            <a:off x="3859633" y="-101179"/>
            <a:ext cx="3416299" cy="882565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4" name="Shape 224"/>
          <p:cNvSpPr txBox="1"/>
          <p:nvPr>
            <p:ph idx="10" type="dt"/>
          </p:nvPr>
        </p:nvSpPr>
        <p:spPr>
          <a:xfrm>
            <a:off x="10695439"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25" name="Shape 225"/>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26" name="Shape 226"/>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27" name="Shape 227"/>
        <p:cNvGrpSpPr/>
        <p:nvPr/>
      </p:nvGrpSpPr>
      <p:grpSpPr>
        <a:xfrm>
          <a:off x="0" y="0"/>
          <a:ext cx="0" cy="0"/>
          <a:chOff x="0" y="0"/>
          <a:chExt cx="0" cy="0"/>
        </a:xfrm>
      </p:grpSpPr>
      <p:grpSp>
        <p:nvGrpSpPr>
          <p:cNvPr id="228" name="Shape 228"/>
          <p:cNvGrpSpPr/>
          <p:nvPr/>
        </p:nvGrpSpPr>
        <p:grpSpPr>
          <a:xfrm>
            <a:off x="0" y="0"/>
            <a:ext cx="12192000" cy="6858000"/>
            <a:chOff x="0" y="0"/>
            <a:chExt cx="12192000" cy="6858000"/>
          </a:xfrm>
        </p:grpSpPr>
        <p:sp>
          <p:nvSpPr>
            <p:cNvPr id="229" name="Shape 2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30" name="Shape 230"/>
            <p:cNvSpPr/>
            <p:nvPr/>
          </p:nvSpPr>
          <p:spPr>
            <a:xfrm>
              <a:off x="0" y="2667000"/>
              <a:ext cx="4190999" cy="4190999"/>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31" name="Shape 23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32" name="Shape 232"/>
            <p:cNvSpPr/>
            <p:nvPr/>
          </p:nvSpPr>
          <p:spPr>
            <a:xfrm>
              <a:off x="8609011" y="5867400"/>
              <a:ext cx="990599" cy="990599"/>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33" name="Shape 233"/>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34" name="Shape 234"/>
            <p:cNvSpPr/>
            <p:nvPr/>
          </p:nvSpPr>
          <p:spPr>
            <a:xfrm>
              <a:off x="7999411" y="8463"/>
              <a:ext cx="1600199" cy="1600199"/>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35" name="Shape 235"/>
            <p:cNvSpPr/>
            <p:nvPr/>
          </p:nvSpPr>
          <p:spPr>
            <a:xfrm>
              <a:off x="414866" y="402164"/>
              <a:ext cx="6510865"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236" name="Shape 236"/>
            <p:cNvSpPr/>
            <p:nvPr/>
          </p:nvSpPr>
          <p:spPr>
            <a:xfrm rot="5101749">
              <a:off x="6294738" y="4577737"/>
              <a:ext cx="3299407"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rot="5400000">
              <a:off x="4449232" y="2801720"/>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38" name="Shape 238"/>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39" name="Shape 239"/>
          <p:cNvSpPr txBox="1"/>
          <p:nvPr>
            <p:ph type="title"/>
          </p:nvPr>
        </p:nvSpPr>
        <p:spPr>
          <a:xfrm rot="5400000">
            <a:off x="6915922" y="2947779"/>
            <a:ext cx="4748589" cy="1409965"/>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40" name="Shape 240"/>
          <p:cNvSpPr txBox="1"/>
          <p:nvPr>
            <p:ph idx="1" type="body"/>
          </p:nvPr>
        </p:nvSpPr>
        <p:spPr>
          <a:xfrm rot="5400000">
            <a:off x="1908671" y="524749"/>
            <a:ext cx="4748589" cy="6256025"/>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41" name="Shape 241"/>
          <p:cNvSpPr txBox="1"/>
          <p:nvPr>
            <p:ph idx="10" type="dt"/>
          </p:nvPr>
        </p:nvSpPr>
        <p:spPr>
          <a:xfrm>
            <a:off x="10653103" y="6391837"/>
            <a:ext cx="992134"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42" name="Shape 242"/>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43" name="Shape 24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244" name="Shape 24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2" name="Shape 32"/>
        <p:cNvGrpSpPr/>
        <p:nvPr/>
      </p:nvGrpSpPr>
      <p:grpSpPr>
        <a:xfrm>
          <a:off x="0" y="0"/>
          <a:ext cx="0" cy="0"/>
          <a:chOff x="0" y="0"/>
          <a:chExt cx="0" cy="0"/>
        </a:xfrm>
      </p:grpSpPr>
      <p:sp>
        <p:nvSpPr>
          <p:cNvPr id="33" name="Shape 33"/>
          <p:cNvSpPr txBox="1"/>
          <p:nvPr>
            <p:ph type="title"/>
          </p:nvPr>
        </p:nvSpPr>
        <p:spPr>
          <a:xfrm>
            <a:off x="1154954" y="973667"/>
            <a:ext cx="8761412"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4" name="Shape 34"/>
          <p:cNvSpPr txBox="1"/>
          <p:nvPr>
            <p:ph idx="1" type="body"/>
          </p:nvPr>
        </p:nvSpPr>
        <p:spPr>
          <a:xfrm>
            <a:off x="1154954" y="2603500"/>
            <a:ext cx="8825659"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5" name="Shape 35"/>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Shape 36"/>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Shape 3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8" name="Shape 38"/>
        <p:cNvGrpSpPr/>
        <p:nvPr/>
      </p:nvGrpSpPr>
      <p:grpSpPr>
        <a:xfrm>
          <a:off x="0" y="0"/>
          <a:ext cx="0" cy="0"/>
          <a:chOff x="0" y="0"/>
          <a:chExt cx="0" cy="0"/>
        </a:xfrm>
      </p:grpSpPr>
      <p:grpSp>
        <p:nvGrpSpPr>
          <p:cNvPr id="39" name="Shape 39"/>
          <p:cNvGrpSpPr/>
          <p:nvPr/>
        </p:nvGrpSpPr>
        <p:grpSpPr>
          <a:xfrm>
            <a:off x="0" y="0"/>
            <a:ext cx="12192000" cy="6858000"/>
            <a:chOff x="0" y="0"/>
            <a:chExt cx="12192000" cy="6858000"/>
          </a:xfrm>
        </p:grpSpPr>
        <p:sp>
          <p:nvSpPr>
            <p:cNvPr id="40" name="Shape 4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41" name="Shape 41"/>
            <p:cNvSpPr/>
            <p:nvPr/>
          </p:nvSpPr>
          <p:spPr>
            <a:xfrm>
              <a:off x="0" y="2667000"/>
              <a:ext cx="4190999" cy="4190999"/>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2" name="Shape 4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3" name="Shape 43"/>
            <p:cNvSpPr/>
            <p:nvPr/>
          </p:nvSpPr>
          <p:spPr>
            <a:xfrm>
              <a:off x="8609011" y="5867400"/>
              <a:ext cx="990599" cy="990599"/>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5" name="Shape 45"/>
            <p:cNvSpPr/>
            <p:nvPr/>
          </p:nvSpPr>
          <p:spPr>
            <a:xfrm>
              <a:off x="7999411" y="8463"/>
              <a:ext cx="1600199" cy="1600199"/>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6" name="Shape 46"/>
            <p:cNvSpPr/>
            <p:nvPr/>
          </p:nvSpPr>
          <p:spPr>
            <a:xfrm>
              <a:off x="7289800" y="402164"/>
              <a:ext cx="44788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3787244"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48" name="Shape 48"/>
            <p:cNvSpPr/>
            <p:nvPr/>
          </p:nvSpPr>
          <p:spPr>
            <a:xfrm rot="-5677511">
              <a:off x="4698352"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49" name="Shape 49"/>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50" name="Shape 50"/>
          <p:cNvSpPr txBox="1"/>
          <p:nvPr>
            <p:ph type="title"/>
          </p:nvPr>
        </p:nvSpPr>
        <p:spPr>
          <a:xfrm>
            <a:off x="1154954" y="2677644"/>
            <a:ext cx="4351025" cy="228382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1" name="Shape 51"/>
          <p:cNvSpPr txBox="1"/>
          <p:nvPr>
            <p:ph idx="1" type="body"/>
          </p:nvPr>
        </p:nvSpPr>
        <p:spPr>
          <a:xfrm>
            <a:off x="6895559" y="2677643"/>
            <a:ext cx="3757544" cy="2283824"/>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52" name="Shape 52"/>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3" name="Shape 53"/>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4" name="Shape 54"/>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55" name="Shape 55"/>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6" name="Shape 56"/>
        <p:cNvGrpSpPr/>
        <p:nvPr/>
      </p:nvGrpSpPr>
      <p:grpSpPr>
        <a:xfrm>
          <a:off x="0" y="0"/>
          <a:ext cx="0" cy="0"/>
          <a:chOff x="0" y="0"/>
          <a:chExt cx="0" cy="0"/>
        </a:xfrm>
      </p:grpSpPr>
      <p:sp>
        <p:nvSpPr>
          <p:cNvPr id="57" name="Shape 57"/>
          <p:cNvSpPr txBox="1"/>
          <p:nvPr>
            <p:ph type="title"/>
          </p:nvPr>
        </p:nvSpPr>
        <p:spPr>
          <a:xfrm>
            <a:off x="1154954" y="973667"/>
            <a:ext cx="8761412"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8" name="Shape 58"/>
          <p:cNvSpPr txBox="1"/>
          <p:nvPr>
            <p:ph idx="1" type="body"/>
          </p:nvPr>
        </p:nvSpPr>
        <p:spPr>
          <a:xfrm>
            <a:off x="1154954" y="2603500"/>
            <a:ext cx="4825158" cy="3416301"/>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59" name="Shape 59"/>
          <p:cNvSpPr txBox="1"/>
          <p:nvPr>
            <p:ph idx="2" type="body"/>
          </p:nvPr>
        </p:nvSpPr>
        <p:spPr>
          <a:xfrm>
            <a:off x="6208712" y="2603500"/>
            <a:ext cx="4825158"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60" name="Shape 60"/>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1" name="Shape 61"/>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2" name="Shape 62"/>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63" name="Shape 63"/>
        <p:cNvGrpSpPr/>
        <p:nvPr/>
      </p:nvGrpSpPr>
      <p:grpSpPr>
        <a:xfrm>
          <a:off x="0" y="0"/>
          <a:ext cx="0" cy="0"/>
          <a:chOff x="0" y="0"/>
          <a:chExt cx="0" cy="0"/>
        </a:xfrm>
      </p:grpSpPr>
      <p:sp>
        <p:nvSpPr>
          <p:cNvPr id="64" name="Shape 64"/>
          <p:cNvSpPr txBox="1"/>
          <p:nvPr>
            <p:ph type="title"/>
          </p:nvPr>
        </p:nvSpPr>
        <p:spPr>
          <a:xfrm>
            <a:off x="1154954" y="973667"/>
            <a:ext cx="8761412"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5" name="Shape 65"/>
          <p:cNvSpPr txBox="1"/>
          <p:nvPr>
            <p:ph idx="1" type="body"/>
          </p:nvPr>
        </p:nvSpPr>
        <p:spPr>
          <a:xfrm>
            <a:off x="1154954" y="2603500"/>
            <a:ext cx="4825157"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66" name="Shape 66"/>
          <p:cNvSpPr txBox="1"/>
          <p:nvPr>
            <p:ph idx="2" type="body"/>
          </p:nvPr>
        </p:nvSpPr>
        <p:spPr>
          <a:xfrm>
            <a:off x="1154954" y="3179761"/>
            <a:ext cx="4825158" cy="2840038"/>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67" name="Shape 67"/>
          <p:cNvSpPr txBox="1"/>
          <p:nvPr>
            <p:ph idx="3" type="body"/>
          </p:nvPr>
        </p:nvSpPr>
        <p:spPr>
          <a:xfrm>
            <a:off x="6208712" y="2603500"/>
            <a:ext cx="482515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68" name="Shape 68"/>
          <p:cNvSpPr txBox="1"/>
          <p:nvPr>
            <p:ph idx="4" type="body"/>
          </p:nvPr>
        </p:nvSpPr>
        <p:spPr>
          <a:xfrm>
            <a:off x="6208712" y="3179761"/>
            <a:ext cx="4825158" cy="2840038"/>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69" name="Shape 69"/>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0" name="Shape 70"/>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1" name="Shape 7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1154954" y="973667"/>
            <a:ext cx="8761412"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4" name="Shape 74"/>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5" name="Shape 75"/>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6" name="Shape 76"/>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7" name="Shape 77"/>
        <p:cNvGrpSpPr/>
        <p:nvPr/>
      </p:nvGrpSpPr>
      <p:grpSpPr>
        <a:xfrm>
          <a:off x="0" y="0"/>
          <a:ext cx="0" cy="0"/>
          <a:chOff x="0" y="0"/>
          <a:chExt cx="0" cy="0"/>
        </a:xfrm>
      </p:grpSpPr>
      <p:sp>
        <p:nvSpPr>
          <p:cNvPr id="78" name="Shape 78"/>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9" name="Shape 79"/>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0" name="Shape 80"/>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81" name="Shape 8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82" name="Shape 82"/>
        <p:cNvGrpSpPr/>
        <p:nvPr/>
      </p:nvGrpSpPr>
      <p:grpSpPr>
        <a:xfrm>
          <a:off x="0" y="0"/>
          <a:ext cx="0" cy="0"/>
          <a:chOff x="0" y="0"/>
          <a:chExt cx="0" cy="0"/>
        </a:xfrm>
      </p:grpSpPr>
      <p:grpSp>
        <p:nvGrpSpPr>
          <p:cNvPr id="83" name="Shape 83"/>
          <p:cNvGrpSpPr/>
          <p:nvPr/>
        </p:nvGrpSpPr>
        <p:grpSpPr>
          <a:xfrm>
            <a:off x="0" y="0"/>
            <a:ext cx="12192000" cy="6858000"/>
            <a:chOff x="0" y="0"/>
            <a:chExt cx="12192000" cy="6858000"/>
          </a:xfrm>
        </p:grpSpPr>
        <p:sp>
          <p:nvSpPr>
            <p:cNvPr id="84" name="Shape 8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0" y="2667000"/>
              <a:ext cx="4190999" cy="4190999"/>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8609011" y="5867400"/>
              <a:ext cx="990599" cy="990599"/>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9" name="Shape 89"/>
            <p:cNvSpPr/>
            <p:nvPr/>
          </p:nvSpPr>
          <p:spPr>
            <a:xfrm>
              <a:off x="7999411" y="8463"/>
              <a:ext cx="1600199" cy="1600199"/>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a:off x="5713412" y="402164"/>
              <a:ext cx="6055252"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91" name="Shape 91"/>
            <p:cNvSpPr/>
            <p:nvPr/>
          </p:nvSpPr>
          <p:spPr>
            <a:xfrm rot="-5677511">
              <a:off x="3140484"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92" name="Shape 92"/>
            <p:cNvSpPr/>
            <p:nvPr/>
          </p:nvSpPr>
          <p:spPr>
            <a:xfrm rot="-5400000">
              <a:off x="2229376"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93" name="Shape 9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94" name="Shape 94"/>
          <p:cNvSpPr txBox="1"/>
          <p:nvPr>
            <p:ph type="title"/>
          </p:nvPr>
        </p:nvSpPr>
        <p:spPr>
          <a:xfrm>
            <a:off x="1154954" y="1295400"/>
            <a:ext cx="2793158" cy="1600199"/>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5" name="Shape 95"/>
          <p:cNvSpPr txBox="1"/>
          <p:nvPr>
            <p:ph idx="1" type="body"/>
          </p:nvPr>
        </p:nvSpPr>
        <p:spPr>
          <a:xfrm>
            <a:off x="5781146" y="1447800"/>
            <a:ext cx="5190065" cy="4572000"/>
          </a:xfrm>
          <a:prstGeom prst="rect">
            <a:avLst/>
          </a:prstGeom>
          <a:noFill/>
          <a:ln>
            <a:noFill/>
          </a:ln>
        </p:spPr>
        <p:txBody>
          <a:bodyPr anchorCtr="0" anchor="ctr"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96" name="Shape 96"/>
          <p:cNvSpPr txBox="1"/>
          <p:nvPr>
            <p:ph idx="2" type="body"/>
          </p:nvPr>
        </p:nvSpPr>
        <p:spPr>
          <a:xfrm>
            <a:off x="1154954" y="3129280"/>
            <a:ext cx="2793158" cy="2895598"/>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97" name="Shape 97"/>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98" name="Shape 98"/>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99" name="Shape 99"/>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00" name="Shape 10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1" name="Shape 101"/>
        <p:cNvGrpSpPr/>
        <p:nvPr/>
      </p:nvGrpSpPr>
      <p:grpSpPr>
        <a:xfrm>
          <a:off x="0" y="0"/>
          <a:ext cx="0" cy="0"/>
          <a:chOff x="0" y="0"/>
          <a:chExt cx="0" cy="0"/>
        </a:xfrm>
      </p:grpSpPr>
      <p:grpSp>
        <p:nvGrpSpPr>
          <p:cNvPr id="102" name="Shape 102"/>
          <p:cNvGrpSpPr/>
          <p:nvPr/>
        </p:nvGrpSpPr>
        <p:grpSpPr>
          <a:xfrm>
            <a:off x="0" y="0"/>
            <a:ext cx="12192000" cy="6858000"/>
            <a:chOff x="0" y="0"/>
            <a:chExt cx="12192000" cy="6858000"/>
          </a:xfrm>
        </p:grpSpPr>
        <p:sp>
          <p:nvSpPr>
            <p:cNvPr id="103" name="Shape 10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a:off x="0" y="2667000"/>
              <a:ext cx="4190999" cy="4190999"/>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6" name="Shape 106"/>
            <p:cNvSpPr/>
            <p:nvPr/>
          </p:nvSpPr>
          <p:spPr>
            <a:xfrm>
              <a:off x="8609011" y="5867400"/>
              <a:ext cx="990599" cy="990599"/>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8" name="Shape 108"/>
            <p:cNvSpPr/>
            <p:nvPr/>
          </p:nvSpPr>
          <p:spPr>
            <a:xfrm>
              <a:off x="7999411" y="8463"/>
              <a:ext cx="1600199" cy="1600199"/>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9" name="Shape 109"/>
            <p:cNvSpPr/>
            <p:nvPr/>
          </p:nvSpPr>
          <p:spPr>
            <a:xfrm>
              <a:off x="6172200" y="402164"/>
              <a:ext cx="55964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0" name="Shape 110"/>
            <p:cNvSpPr/>
            <p:nvPr/>
          </p:nvSpPr>
          <p:spPr>
            <a:xfrm rot="-5677511">
              <a:off x="4203593"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11" name="Shape 111"/>
            <p:cNvSpPr/>
            <p:nvPr/>
          </p:nvSpPr>
          <p:spPr>
            <a:xfrm rot="-5400000">
              <a:off x="3295431"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12" name="Shape 112"/>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13" name="Shape 113"/>
          <p:cNvSpPr txBox="1"/>
          <p:nvPr>
            <p:ph type="title"/>
          </p:nvPr>
        </p:nvSpPr>
        <p:spPr>
          <a:xfrm>
            <a:off x="1154954" y="1693333"/>
            <a:ext cx="3865134" cy="173566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14" name="Shape 114"/>
          <p:cNvSpPr/>
          <p:nvPr>
            <p:ph idx="2" type="pic"/>
          </p:nvPr>
        </p:nvSpPr>
        <p:spPr>
          <a:xfrm>
            <a:off x="6547869" y="1143000"/>
            <a:ext cx="3227193" cy="4572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15" name="Shape 115"/>
          <p:cNvSpPr txBox="1"/>
          <p:nvPr>
            <p:ph idx="1" type="body"/>
          </p:nvPr>
        </p:nvSpPr>
        <p:spPr>
          <a:xfrm>
            <a:off x="1154954" y="3657600"/>
            <a:ext cx="3859212" cy="13715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EE52A4"/>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16" name="Shape 116"/>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17" name="Shape 117"/>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18" name="Shape 118"/>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19" name="Shape 119"/>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grpSp>
        <p:nvGrpSpPr>
          <p:cNvPr id="6" name="Shape 6"/>
          <p:cNvGrpSpPr/>
          <p:nvPr/>
        </p:nvGrpSpPr>
        <p:grpSpPr>
          <a:xfrm>
            <a:off x="0" y="0"/>
            <a:ext cx="12192000" cy="6858000"/>
            <a:chOff x="0" y="0"/>
            <a:chExt cx="12192000" cy="6858000"/>
          </a:xfrm>
        </p:grpSpPr>
        <p:sp>
          <p:nvSpPr>
            <p:cNvPr id="7" name="Shape 7"/>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 name="Shape 8"/>
            <p:cNvSpPr/>
            <p:nvPr/>
          </p:nvSpPr>
          <p:spPr>
            <a:xfrm>
              <a:off x="0" y="2667000"/>
              <a:ext cx="4190999" cy="4190999"/>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9" name="Shape 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 name="Shape 10"/>
            <p:cNvSpPr/>
            <p:nvPr/>
          </p:nvSpPr>
          <p:spPr>
            <a:xfrm>
              <a:off x="8609011" y="5867400"/>
              <a:ext cx="990599" cy="990599"/>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7999411" y="8463"/>
              <a:ext cx="1600199" cy="1600199"/>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rot="-589932">
              <a:off x="8490951" y="1797516"/>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a:off x="459506" y="1866405"/>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5" name="Shape 15"/>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6" name="Shape 16"/>
          <p:cNvSpPr txBox="1"/>
          <p:nvPr>
            <p:ph type="title"/>
          </p:nvPr>
        </p:nvSpPr>
        <p:spPr>
          <a:xfrm>
            <a:off x="1154954" y="973667"/>
            <a:ext cx="8761412"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7" name="Shape 17"/>
          <p:cNvSpPr txBox="1"/>
          <p:nvPr>
            <p:ph idx="1" type="body"/>
          </p:nvPr>
        </p:nvSpPr>
        <p:spPr>
          <a:xfrm>
            <a:off x="1154954" y="2603500"/>
            <a:ext cx="8761412"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Shape 18"/>
          <p:cNvSpPr txBox="1"/>
          <p:nvPr>
            <p:ph idx="10" type="dt"/>
          </p:nvPr>
        </p:nvSpPr>
        <p:spPr>
          <a:xfrm>
            <a:off x="10653103" y="6391837"/>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Shape 19"/>
          <p:cNvSpPr txBox="1"/>
          <p:nvPr>
            <p:ph idx="11" type="ftr"/>
          </p:nvPr>
        </p:nvSpPr>
        <p:spPr>
          <a:xfrm>
            <a:off x="561110" y="6391837"/>
            <a:ext cx="3859794" cy="304801"/>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Shape 20"/>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21" name="Shape 2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1.png"/><Relationship Id="rId4" Type="http://schemas.openxmlformats.org/officeDocument/2006/relationships/image" Target="../media/image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04.gif"/><Relationship Id="rId4" Type="http://schemas.openxmlformats.org/officeDocument/2006/relationships/image" Target="../media/image0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ctrTitle"/>
          </p:nvPr>
        </p:nvSpPr>
        <p:spPr>
          <a:xfrm>
            <a:off x="1154954" y="1690241"/>
            <a:ext cx="8825657" cy="1738758"/>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Century Gothic"/>
              <a:buNone/>
            </a:pPr>
            <a:r>
              <a:rPr b="0" i="0" lang="en-US" sz="5400" u="none" cap="none" strike="noStrike">
                <a:solidFill>
                  <a:schemeClr val="lt2"/>
                </a:solidFill>
                <a:latin typeface="Century Gothic"/>
                <a:ea typeface="Century Gothic"/>
                <a:cs typeface="Century Gothic"/>
                <a:sym typeface="Century Gothic"/>
              </a:rPr>
              <a:t>Gamification of Computational Problems</a:t>
            </a:r>
          </a:p>
        </p:txBody>
      </p:sp>
      <p:sp>
        <p:nvSpPr>
          <p:cNvPr id="250" name="Shape 250"/>
          <p:cNvSpPr txBox="1"/>
          <p:nvPr>
            <p:ph idx="1" type="subTitle"/>
          </p:nvPr>
        </p:nvSpPr>
        <p:spPr>
          <a:xfrm>
            <a:off x="1154954" y="4248444"/>
            <a:ext cx="4359579" cy="1434904"/>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accent1"/>
              </a:buClr>
              <a:buSzPct val="25000"/>
              <a:buFont typeface="Noto Sans Symbols"/>
              <a:buNone/>
            </a:pPr>
            <a:r>
              <a:rPr b="0" i="0" lang="en-US" sz="1665" u="none" cap="none" strike="noStrike">
                <a:solidFill>
                  <a:srgbClr val="EE52A4"/>
                </a:solidFill>
                <a:latin typeface="Century Gothic"/>
                <a:ea typeface="Century Gothic"/>
                <a:cs typeface="Century Gothic"/>
                <a:sym typeface="Century Gothic"/>
              </a:rPr>
              <a:t>BY</a:t>
            </a:r>
          </a:p>
          <a:p>
            <a:pPr indent="0" lvl="0" marL="0" marR="0" rtl="0" algn="l">
              <a:lnSpc>
                <a:spcPct val="90000"/>
              </a:lnSpc>
              <a:spcBef>
                <a:spcPts val="1000"/>
              </a:spcBef>
              <a:spcAft>
                <a:spcPts val="0"/>
              </a:spcAft>
              <a:buClr>
                <a:schemeClr val="accent1"/>
              </a:buClr>
              <a:buSzPct val="25000"/>
              <a:buFont typeface="Noto Sans Symbols"/>
              <a:buNone/>
            </a:pPr>
            <a:r>
              <a:rPr b="0" i="0" lang="en-US" sz="1665" u="none" cap="none" strike="noStrike">
                <a:solidFill>
                  <a:srgbClr val="EE52A4"/>
                </a:solidFill>
                <a:latin typeface="Century Gothic"/>
                <a:ea typeface="Century Gothic"/>
                <a:cs typeface="Century Gothic"/>
                <a:sym typeface="Century Gothic"/>
              </a:rPr>
              <a:t>MILIND CHAUHAN		IIT2014117</a:t>
            </a:r>
          </a:p>
          <a:p>
            <a:pPr indent="0" lvl="0" marL="0" marR="0" rtl="0" algn="l">
              <a:lnSpc>
                <a:spcPct val="90000"/>
              </a:lnSpc>
              <a:spcBef>
                <a:spcPts val="1000"/>
              </a:spcBef>
              <a:spcAft>
                <a:spcPts val="0"/>
              </a:spcAft>
              <a:buClr>
                <a:schemeClr val="accent1"/>
              </a:buClr>
              <a:buSzPct val="25000"/>
              <a:buFont typeface="Noto Sans Symbols"/>
              <a:buNone/>
            </a:pPr>
            <a:r>
              <a:rPr b="0" i="0" lang="en-US" sz="1665" u="none" cap="none" strike="noStrike">
                <a:solidFill>
                  <a:srgbClr val="EE52A4"/>
                </a:solidFill>
                <a:latin typeface="Century Gothic"/>
                <a:ea typeface="Century Gothic"/>
                <a:cs typeface="Century Gothic"/>
                <a:sym typeface="Century Gothic"/>
              </a:rPr>
              <a:t>SURESH KUMAR DHAYAL    IIT2014060</a:t>
            </a:r>
          </a:p>
          <a:p>
            <a:pPr indent="0" lvl="0" marL="0" marR="0" rtl="0" algn="l">
              <a:lnSpc>
                <a:spcPct val="90000"/>
              </a:lnSpc>
              <a:spcBef>
                <a:spcPts val="1000"/>
              </a:spcBef>
              <a:spcAft>
                <a:spcPts val="0"/>
              </a:spcAft>
              <a:buClr>
                <a:schemeClr val="accent1"/>
              </a:buClr>
              <a:buSzPct val="25000"/>
              <a:buFont typeface="Noto Sans Symbols"/>
              <a:buNone/>
            </a:pPr>
            <a:r>
              <a:rPr b="0" i="0" lang="en-US" sz="1665" u="none" cap="none" strike="noStrike">
                <a:solidFill>
                  <a:srgbClr val="EE52A4"/>
                </a:solidFill>
                <a:latin typeface="Century Gothic"/>
                <a:ea typeface="Century Gothic"/>
                <a:cs typeface="Century Gothic"/>
                <a:sym typeface="Century Gothic"/>
              </a:rPr>
              <a:t>NAVRATNA SHARMA          IIT2013148</a:t>
            </a:r>
          </a:p>
        </p:txBody>
      </p:sp>
      <p:sp>
        <p:nvSpPr>
          <p:cNvPr id="251" name="Shape 251"/>
          <p:cNvSpPr txBox="1"/>
          <p:nvPr/>
        </p:nvSpPr>
        <p:spPr>
          <a:xfrm>
            <a:off x="7723161" y="4483019"/>
            <a:ext cx="3587261"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lt1"/>
                </a:solidFill>
                <a:latin typeface="Century Gothic"/>
                <a:ea typeface="Century Gothic"/>
                <a:cs typeface="Century Gothic"/>
                <a:sym typeface="Century Gothic"/>
              </a:rPr>
              <a:t>Under the supervision of</a:t>
            </a:r>
          </a:p>
          <a:p>
            <a:pPr indent="0" lvl="0" marL="0" marR="0" rtl="0" algn="l">
              <a:spcBef>
                <a:spcPts val="0"/>
              </a:spcBef>
              <a:buSzPct val="25000"/>
              <a:buNone/>
            </a:pPr>
            <a:r>
              <a:rPr lang="en-US" sz="1800">
                <a:solidFill>
                  <a:schemeClr val="lt1"/>
                </a:solidFill>
                <a:latin typeface="Century Gothic"/>
                <a:ea typeface="Century Gothic"/>
                <a:cs typeface="Century Gothic"/>
                <a:sym typeface="Century Gothic"/>
              </a:rPr>
              <a:t>Dr. Rishi Ranjan Singh</a:t>
            </a:r>
          </a:p>
          <a:p>
            <a:pPr indent="0" lvl="0" marL="0" marR="0" rtl="0" algn="l">
              <a:spcBef>
                <a:spcPts val="0"/>
              </a:spcBef>
              <a:buSzPct val="25000"/>
              <a:buNone/>
            </a:pPr>
            <a:r>
              <a:rPr lang="en-US" sz="1800">
                <a:solidFill>
                  <a:schemeClr val="lt1"/>
                </a:solidFill>
                <a:latin typeface="Century Gothic"/>
                <a:ea typeface="Century Gothic"/>
                <a:cs typeface="Century Gothic"/>
                <a:sym typeface="Century Gothic"/>
              </a:rPr>
              <a:t>Asst. Professor</a:t>
            </a:r>
          </a:p>
          <a:p>
            <a:pPr indent="0" lvl="0" marL="0" marR="0" rtl="0" algn="l">
              <a:spcBef>
                <a:spcPts val="0"/>
              </a:spcBef>
              <a:buSzPct val="25000"/>
              <a:buNone/>
            </a:pPr>
            <a:r>
              <a:rPr lang="en-US" sz="1800">
                <a:solidFill>
                  <a:schemeClr val="lt1"/>
                </a:solidFill>
                <a:latin typeface="Century Gothic"/>
                <a:ea typeface="Century Gothic"/>
                <a:cs typeface="Century Gothic"/>
                <a:sym typeface="Century Gothic"/>
              </a:rPr>
              <a:t>IIIT ALLAHABAD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The Case of BEJEWELED</a:t>
            </a:r>
          </a:p>
        </p:txBody>
      </p:sp>
      <p:pic>
        <p:nvPicPr>
          <p:cNvPr id="305" name="Shape 305"/>
          <p:cNvPicPr preferRelativeResize="0"/>
          <p:nvPr>
            <p:ph idx="1" type="body"/>
          </p:nvPr>
        </p:nvPicPr>
        <p:blipFill rotWithShape="1">
          <a:blip r:embed="rId3">
            <a:alphaModFix/>
          </a:blip>
          <a:srcRect b="0" l="0" r="0" t="0"/>
          <a:stretch/>
        </p:blipFill>
        <p:spPr>
          <a:xfrm>
            <a:off x="2946591" y="2463800"/>
            <a:ext cx="5381337" cy="401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The Case of BEJEWELED	</a:t>
            </a:r>
          </a:p>
        </p:txBody>
      </p:sp>
      <p:sp>
        <p:nvSpPr>
          <p:cNvPr id="311" name="Shape 311"/>
          <p:cNvSpPr txBox="1"/>
          <p:nvPr>
            <p:ph idx="1" type="body"/>
          </p:nvPr>
        </p:nvSpPr>
        <p:spPr>
          <a:xfrm>
            <a:off x="1154954" y="2336800"/>
            <a:ext cx="8825659" cy="40893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Bejeweled is a popular </a:t>
            </a:r>
            <a:r>
              <a:rPr b="0" i="1" lang="en-US" sz="1800" u="none" cap="none" strike="noStrike">
                <a:solidFill>
                  <a:srgbClr val="3F3F3F"/>
                </a:solidFill>
                <a:latin typeface="Century Gothic"/>
                <a:ea typeface="Century Gothic"/>
                <a:cs typeface="Century Gothic"/>
                <a:sym typeface="Century Gothic"/>
              </a:rPr>
              <a:t>tile matching match-3 type game</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It consists of an 8 x 8 board filled with 6 different gems, which we’ll denote using A, B, C, D, E and F</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Each gem is considered adjacent to the gems directly North, South, East and West of it.</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player can swap a gem with it’s adjacent gem if it results in the alignment of 3 gems of the same type either vertically or horizontally</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matched group then “pops” out (or deletes) itself leaving an empty space, which the gems above them fall down to fill.</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 If multiple matches form due to one swap, all the matches are popped out </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The Case of BEJEWELED</a:t>
            </a:r>
          </a:p>
        </p:txBody>
      </p:sp>
      <p:pic>
        <p:nvPicPr>
          <p:cNvPr id="317" name="Shape 317"/>
          <p:cNvPicPr preferRelativeResize="0"/>
          <p:nvPr>
            <p:ph idx="1" type="body"/>
          </p:nvPr>
        </p:nvPicPr>
        <p:blipFill rotWithShape="1">
          <a:blip r:embed="rId3">
            <a:alphaModFix/>
          </a:blip>
          <a:srcRect b="0" l="0" r="0" t="0"/>
          <a:stretch/>
        </p:blipFill>
        <p:spPr>
          <a:xfrm>
            <a:off x="2593785" y="2857500"/>
            <a:ext cx="6086947" cy="354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Reduction Overview	</a:t>
            </a:r>
          </a:p>
        </p:txBody>
      </p:sp>
      <p:sp>
        <p:nvSpPr>
          <p:cNvPr id="323" name="Shape 323"/>
          <p:cNvSpPr txBox="1"/>
          <p:nvPr>
            <p:ph idx="1" type="body"/>
          </p:nvPr>
        </p:nvSpPr>
        <p:spPr>
          <a:xfrm>
            <a:off x="1154954" y="2603500"/>
            <a:ext cx="8825659" cy="34162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Noto Sans Symbols"/>
              <a:buNone/>
            </a:pPr>
            <a:r>
              <a:rPr b="0" i="0" lang="en-US" sz="1800" u="none" cap="none" strike="noStrike">
                <a:solidFill>
                  <a:srgbClr val="3F3F3F"/>
                </a:solidFill>
                <a:latin typeface="Century Gothic"/>
                <a:ea typeface="Century Gothic"/>
                <a:cs typeface="Century Gothic"/>
                <a:sym typeface="Century Gothic"/>
              </a:rPr>
              <a:t>The Reduction is of an instance of </a:t>
            </a:r>
            <a:r>
              <a:rPr b="0" i="1" lang="en-US" sz="1800" u="none" cap="none" strike="noStrike">
                <a:solidFill>
                  <a:srgbClr val="3F3F3F"/>
                </a:solidFill>
                <a:latin typeface="Century Gothic"/>
                <a:ea typeface="Century Gothic"/>
                <a:cs typeface="Century Gothic"/>
                <a:sym typeface="Century Gothic"/>
              </a:rPr>
              <a:t>1in3 Positive 3Sat (1in3PSAT) </a:t>
            </a:r>
            <a:r>
              <a:rPr b="0" i="0" lang="en-US" sz="1800" u="none" cap="none" strike="noStrike">
                <a:solidFill>
                  <a:srgbClr val="3F3F3F"/>
                </a:solidFill>
                <a:latin typeface="Century Gothic"/>
                <a:ea typeface="Century Gothic"/>
                <a:cs typeface="Century Gothic"/>
                <a:sym typeface="Century Gothic"/>
              </a:rPr>
              <a:t>which is NP-Hard problem [5] with ‘n’ literals and ‘m’ clauses into with the goal of satisfying the clauses such that each clause has exactly one literal set to the value of TRUE into an instance of a generalized case of BEJEWELED with a board of w x h with goal of popping out a specific gem ( goal gem ).</a:t>
            </a:r>
          </a:p>
          <a:p>
            <a:pPr indent="0" lvl="0" marL="0" marR="0" rtl="0" algn="l">
              <a:spcBef>
                <a:spcPts val="1000"/>
              </a:spcBef>
              <a:spcAft>
                <a:spcPts val="0"/>
              </a:spcAft>
              <a:buClr>
                <a:schemeClr val="accent1"/>
              </a:buClr>
              <a:buSzPct val="25000"/>
              <a:buFont typeface="Noto Sans Symbols"/>
              <a:buNone/>
            </a:pPr>
            <a:r>
              <a:rPr b="0" i="0" lang="en-US" sz="1800" u="none" cap="none" strike="noStrike">
                <a:solidFill>
                  <a:srgbClr val="3F3F3F"/>
                </a:solidFill>
                <a:latin typeface="Century Gothic"/>
                <a:ea typeface="Century Gothic"/>
                <a:cs typeface="Century Gothic"/>
                <a:sym typeface="Century Gothic"/>
              </a:rPr>
              <a:t>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Reduction</a:t>
            </a:r>
          </a:p>
        </p:txBody>
      </p:sp>
      <p:sp>
        <p:nvSpPr>
          <p:cNvPr id="329" name="Shape 329"/>
          <p:cNvSpPr txBox="1"/>
          <p:nvPr>
            <p:ph idx="1" type="body"/>
          </p:nvPr>
        </p:nvSpPr>
        <p:spPr>
          <a:xfrm>
            <a:off x="1154954" y="2603500"/>
            <a:ext cx="8825659"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There are a total of six gadgets:</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Sequencer</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Choice Activator</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Choice Wire</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Displacer</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Automatic Wires</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Goal Wire</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The Sequencer</a:t>
            </a:r>
          </a:p>
        </p:txBody>
      </p:sp>
      <p:sp>
        <p:nvSpPr>
          <p:cNvPr id="335" name="Shape 335"/>
          <p:cNvSpPr txBox="1"/>
          <p:nvPr>
            <p:ph idx="1" type="body"/>
          </p:nvPr>
        </p:nvSpPr>
        <p:spPr>
          <a:xfrm>
            <a:off x="1154954" y="2603500"/>
            <a:ext cx="6299946"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first column in its entirety is the sequencer gadget. It has two main functions:</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Passing the control from one variable to next.</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Activating the displacers and the automatic wires.</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In the figure, the parts in red are the parts that will activate the wires by coming in contact with them and forming a match and thus popping out. The parts in grey are example gadgets that do nothing except interact with the sequencer</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pic>
        <p:nvPicPr>
          <p:cNvPr id="336" name="Shape 336"/>
          <p:cNvPicPr preferRelativeResize="0"/>
          <p:nvPr/>
        </p:nvPicPr>
        <p:blipFill rotWithShape="1">
          <a:blip r:embed="rId3">
            <a:alphaModFix/>
          </a:blip>
          <a:srcRect b="0" l="0" r="0" t="0"/>
          <a:stretch/>
        </p:blipFill>
        <p:spPr>
          <a:xfrm>
            <a:off x="8902700" y="2362150"/>
            <a:ext cx="1013666" cy="3511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The Choice Wire (And Activator)</a:t>
            </a:r>
          </a:p>
        </p:txBody>
      </p:sp>
      <p:sp>
        <p:nvSpPr>
          <p:cNvPr id="342" name="Shape 342"/>
          <p:cNvSpPr txBox="1"/>
          <p:nvPr>
            <p:ph idx="1" type="body"/>
          </p:nvPr>
        </p:nvSpPr>
        <p:spPr>
          <a:xfrm>
            <a:off x="1154954" y="2603500"/>
            <a:ext cx="4687046"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Whenever you set the choice activator for a variable to TRUE, the choice wire is set in such a way that it get it’s popped out in its entirety via a set of consecutive matches.</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Each clause is represented by a set of three consecutive columns the locations of which are represented by the formula: (2*j + 6, 2*j + 8), where j = 1 for the first clause and so on</a:t>
            </a:r>
          </a:p>
        </p:txBody>
      </p:sp>
      <p:pic>
        <p:nvPicPr>
          <p:cNvPr id="343" name="Shape 343"/>
          <p:cNvPicPr preferRelativeResize="0"/>
          <p:nvPr/>
        </p:nvPicPr>
        <p:blipFill rotWithShape="1">
          <a:blip r:embed="rId3">
            <a:alphaModFix/>
          </a:blip>
          <a:srcRect b="0" l="0" r="0" t="0"/>
          <a:stretch/>
        </p:blipFill>
        <p:spPr>
          <a:xfrm>
            <a:off x="6677065" y="3186840"/>
            <a:ext cx="1987468" cy="3273836"/>
          </a:xfrm>
          <a:prstGeom prst="rect">
            <a:avLst/>
          </a:prstGeom>
          <a:noFill/>
          <a:ln>
            <a:noFill/>
          </a:ln>
        </p:spPr>
      </p:pic>
      <p:pic>
        <p:nvPicPr>
          <p:cNvPr id="344" name="Shape 344"/>
          <p:cNvPicPr preferRelativeResize="0"/>
          <p:nvPr/>
        </p:nvPicPr>
        <p:blipFill rotWithShape="1">
          <a:blip r:embed="rId4">
            <a:alphaModFix/>
          </a:blip>
          <a:srcRect b="0" l="0" r="0" t="0"/>
          <a:stretch/>
        </p:blipFill>
        <p:spPr>
          <a:xfrm>
            <a:off x="9279545" y="2162623"/>
            <a:ext cx="2091108" cy="42980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The Choice Wire (And Activator) cont.</a:t>
            </a:r>
          </a:p>
        </p:txBody>
      </p:sp>
      <p:sp>
        <p:nvSpPr>
          <p:cNvPr id="350" name="Shape 350"/>
          <p:cNvSpPr txBox="1"/>
          <p:nvPr>
            <p:ph idx="1" type="body"/>
          </p:nvPr>
        </p:nvSpPr>
        <p:spPr>
          <a:xfrm>
            <a:off x="1154954" y="2603500"/>
            <a:ext cx="8825659"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gadgets ensure that all rows fall by a number that is a multiple of six, while the clauses columns have extra gems for the literals they contain. If the clause is satisfied by the assignment of its literals, those extra gems match up to make the clause columns fall by 2 extra rows and line up with the goal line.</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If all the clauses are satisfied then the goal line becomes complete and then it is easy to pop the goal gem.</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Hence an instance of 1-in-3 positive SAT problem is reduced to an instance of the bejeweled problem of popping a specific gem.</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Working of the Choice Wire (And Activator)</a:t>
            </a:r>
          </a:p>
        </p:txBody>
      </p:sp>
      <p:pic>
        <p:nvPicPr>
          <p:cNvPr id="356" name="Shape 356"/>
          <p:cNvPicPr preferRelativeResize="0"/>
          <p:nvPr>
            <p:ph idx="1" type="body"/>
          </p:nvPr>
        </p:nvPicPr>
        <p:blipFill rotWithShape="1">
          <a:blip r:embed="rId3">
            <a:alphaModFix/>
          </a:blip>
          <a:srcRect b="0" l="0" r="0" t="0"/>
          <a:stretch/>
        </p:blipFill>
        <p:spPr>
          <a:xfrm>
            <a:off x="2139685" y="2241991"/>
            <a:ext cx="3204416" cy="3533949"/>
          </a:xfrm>
          <a:prstGeom prst="rect">
            <a:avLst/>
          </a:prstGeom>
          <a:noFill/>
          <a:ln>
            <a:noFill/>
          </a:ln>
        </p:spPr>
      </p:pic>
      <p:pic>
        <p:nvPicPr>
          <p:cNvPr id="357" name="Shape 357"/>
          <p:cNvPicPr preferRelativeResize="0"/>
          <p:nvPr/>
        </p:nvPicPr>
        <p:blipFill rotWithShape="1">
          <a:blip r:embed="rId4">
            <a:alphaModFix/>
          </a:blip>
          <a:srcRect b="0" l="0" r="0" t="0"/>
          <a:stretch/>
        </p:blipFill>
        <p:spPr>
          <a:xfrm>
            <a:off x="6978650" y="2241991"/>
            <a:ext cx="3204416" cy="3533949"/>
          </a:xfrm>
          <a:prstGeom prst="rect">
            <a:avLst/>
          </a:prstGeom>
          <a:noFill/>
          <a:ln>
            <a:noFill/>
          </a:ln>
        </p:spPr>
      </p:pic>
      <p:sp>
        <p:nvSpPr>
          <p:cNvPr id="358" name="Shape 358"/>
          <p:cNvSpPr txBox="1"/>
          <p:nvPr/>
        </p:nvSpPr>
        <p:spPr>
          <a:xfrm>
            <a:off x="2139685" y="5775941"/>
            <a:ext cx="342291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Century Gothic"/>
                <a:ea typeface="Century Gothic"/>
                <a:cs typeface="Century Gothic"/>
                <a:sym typeface="Century Gothic"/>
              </a:rPr>
              <a:t>Setting the literal to TRUE [6]</a:t>
            </a:r>
          </a:p>
        </p:txBody>
      </p:sp>
      <p:sp>
        <p:nvSpPr>
          <p:cNvPr id="359" name="Shape 359"/>
          <p:cNvSpPr txBox="1"/>
          <p:nvPr/>
        </p:nvSpPr>
        <p:spPr>
          <a:xfrm>
            <a:off x="6286500" y="5905500"/>
            <a:ext cx="4368799"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Century Gothic"/>
                <a:ea typeface="Century Gothic"/>
                <a:cs typeface="Century Gothic"/>
                <a:sym typeface="Century Gothic"/>
              </a:rPr>
              <a:t>The goal wire when the clause is satisfied [6]</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Result</a:t>
            </a:r>
          </a:p>
        </p:txBody>
      </p:sp>
      <p:sp>
        <p:nvSpPr>
          <p:cNvPr id="365" name="Shape 365"/>
          <p:cNvSpPr txBox="1"/>
          <p:nvPr>
            <p:ph idx="1" type="body"/>
          </p:nvPr>
        </p:nvSpPr>
        <p:spPr>
          <a:xfrm>
            <a:off x="1154954" y="2603500"/>
            <a:ext cx="8825659"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reduction process reduces an instance of 1in3PSAT problem into an instance of Bejeweled.</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1in3PSAT is a NP-Hard Problem [5]</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Hence the problem of popping a specific goal gem is also NP-Hard.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Introduction</a:t>
            </a:r>
          </a:p>
        </p:txBody>
      </p:sp>
      <p:sp>
        <p:nvSpPr>
          <p:cNvPr id="257" name="Shape 257"/>
          <p:cNvSpPr txBox="1"/>
          <p:nvPr>
            <p:ph idx="1" type="body"/>
          </p:nvPr>
        </p:nvSpPr>
        <p:spPr>
          <a:xfrm>
            <a:off x="1154954" y="2603500"/>
            <a:ext cx="8825659"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first video game known to be written was Turochamp. It was a chess simulation written by Alan Turing and David Champernowne but it was never implemented</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Both the games and the machines they run on have come a long way since then</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Nowadays, computers are very accessible. This has allowed a larger audience to be able to play and enjoy video games</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It is interesting to note however that many of the popular video games are NP-Hard.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References</a:t>
            </a:r>
          </a:p>
        </p:txBody>
      </p:sp>
      <p:sp>
        <p:nvSpPr>
          <p:cNvPr id="371" name="Shape 371"/>
          <p:cNvSpPr txBox="1"/>
          <p:nvPr>
            <p:ph idx="1" type="body"/>
          </p:nvPr>
        </p:nvSpPr>
        <p:spPr>
          <a:xfrm>
            <a:off x="417185" y="2857500"/>
            <a:ext cx="11774813" cy="34162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Noto Sans Symbols"/>
              <a:buNone/>
            </a:pPr>
            <a:r>
              <a:rPr b="0" i="0" lang="en-US" sz="1800" u="none" cap="none" strike="noStrike">
                <a:solidFill>
                  <a:srgbClr val="3F3F3F"/>
                </a:solidFill>
                <a:latin typeface="Century Gothic"/>
                <a:ea typeface="Century Gothic"/>
                <a:cs typeface="Century Gothic"/>
                <a:sym typeface="Century Gothic"/>
              </a:rPr>
              <a:t>[1] G. Aloupis; E. D. Demaine; A. Guo. "Classic Nintendo Games are (NP-)Hard". arXiv:1203.1895, 3 sept 2012.</a:t>
            </a:r>
          </a:p>
          <a:p>
            <a:pPr indent="0" lvl="0" marL="0" marR="0" rtl="0" algn="l">
              <a:spcBef>
                <a:spcPts val="1000"/>
              </a:spcBef>
              <a:spcAft>
                <a:spcPts val="0"/>
              </a:spcAft>
              <a:buClr>
                <a:schemeClr val="accent1"/>
              </a:buClr>
              <a:buSzPct val="25000"/>
              <a:buFont typeface="Noto Sans Symbols"/>
              <a:buNone/>
            </a:pPr>
            <a:r>
              <a:rPr b="0" i="0" lang="en-US" sz="1800" u="none" cap="none" strike="noStrike">
                <a:solidFill>
                  <a:srgbClr val="3F3F3F"/>
                </a:solidFill>
                <a:latin typeface="Century Gothic"/>
                <a:ea typeface="Century Gothic"/>
                <a:cs typeface="Century Gothic"/>
                <a:sym typeface="Century Gothic"/>
              </a:rPr>
              <a:t>[2] Eric D. Demaine; Susan Hohenberger; David Liben-Nowell. “Tetris is Hard, Even to Approximate”. Proceedings of the 9th International Computing and Combinatorics Conference (COCOON 2003). Big Sky, Montana, July 25–28, 2003</a:t>
            </a:r>
          </a:p>
          <a:p>
            <a:pPr indent="0" lvl="0" marL="0" marR="0" rtl="0" algn="l">
              <a:spcBef>
                <a:spcPts val="1000"/>
              </a:spcBef>
              <a:spcAft>
                <a:spcPts val="0"/>
              </a:spcAft>
              <a:buClr>
                <a:schemeClr val="accent1"/>
              </a:buClr>
              <a:buSzPct val="25000"/>
              <a:buFont typeface="Noto Sans Symbols"/>
              <a:buNone/>
            </a:pPr>
            <a:r>
              <a:rPr b="0" i="0" lang="en-US" sz="1800" u="none" cap="none" strike="noStrike">
                <a:solidFill>
                  <a:srgbClr val="3F3F3F"/>
                </a:solidFill>
                <a:latin typeface="Century Gothic"/>
                <a:ea typeface="Century Gothic"/>
                <a:cs typeface="Century Gothic"/>
                <a:sym typeface="Century Gothic"/>
              </a:rPr>
              <a:t>[3] Toby Walsh. “Candy crush is np-hard”, arXiv preprint arXiv:1403.1911, 2014</a:t>
            </a:r>
          </a:p>
          <a:p>
            <a:pPr indent="0" lvl="0" marL="0" marR="0" rtl="0" algn="l">
              <a:spcBef>
                <a:spcPts val="1000"/>
              </a:spcBef>
              <a:spcAft>
                <a:spcPts val="0"/>
              </a:spcAft>
              <a:buClr>
                <a:schemeClr val="accent1"/>
              </a:buClr>
              <a:buSzPct val="25000"/>
              <a:buFont typeface="Noto Sans Symbols"/>
              <a:buNone/>
            </a:pPr>
            <a:r>
              <a:rPr b="0" i="0" lang="en-US" sz="1800" u="none" cap="none" strike="noStrike">
                <a:solidFill>
                  <a:srgbClr val="3F3F3F"/>
                </a:solidFill>
                <a:latin typeface="Century Gothic"/>
                <a:ea typeface="Century Gothic"/>
                <a:cs typeface="Century Gothic"/>
                <a:sym typeface="Century Gothic"/>
              </a:rPr>
              <a:t>[4] Ahmed Abdelkader et al., “2048 is NP-Complete”, CG:YRF, Eindhoven, The Netherlands, June 22-25, 2015</a:t>
            </a:r>
          </a:p>
          <a:p>
            <a:pPr indent="0" lvl="0" marL="0" marR="0" rtl="0" algn="l">
              <a:spcBef>
                <a:spcPts val="1000"/>
              </a:spcBef>
              <a:spcAft>
                <a:spcPts val="0"/>
              </a:spcAft>
              <a:buClr>
                <a:schemeClr val="accent1"/>
              </a:buClr>
              <a:buSzPct val="25000"/>
              <a:buFont typeface="Noto Sans Symbols"/>
              <a:buNone/>
            </a:pPr>
            <a:r>
              <a:rPr b="0" i="0" lang="en-US" sz="1800" u="none" cap="none" strike="noStrike">
                <a:solidFill>
                  <a:srgbClr val="3F3F3F"/>
                </a:solidFill>
                <a:latin typeface="Century Gothic"/>
                <a:ea typeface="Century Gothic"/>
                <a:cs typeface="Century Gothic"/>
                <a:sym typeface="Century Gothic"/>
              </a:rPr>
              <a:t>[5] Michael R Garey and David S Johnson. “Computers and intractability”, volume 174. freeman San Francisco, 1979</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Some Examples</a:t>
            </a:r>
          </a:p>
        </p:txBody>
      </p:sp>
      <p:sp>
        <p:nvSpPr>
          <p:cNvPr id="263" name="Shape 263"/>
          <p:cNvSpPr txBox="1"/>
          <p:nvPr>
            <p:ph idx="1" type="body"/>
          </p:nvPr>
        </p:nvSpPr>
        <p:spPr>
          <a:xfrm>
            <a:off x="1154954" y="2603500"/>
            <a:ext cx="8825659"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Super Mario Brothers [1]</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Tetris [2]</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Candy Crush Saga [3]</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2048 [4]</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Motivation			</a:t>
            </a:r>
          </a:p>
        </p:txBody>
      </p:sp>
      <p:sp>
        <p:nvSpPr>
          <p:cNvPr id="269" name="Shape 269"/>
          <p:cNvSpPr txBox="1"/>
          <p:nvPr>
            <p:ph idx="1" type="body"/>
          </p:nvPr>
        </p:nvSpPr>
        <p:spPr>
          <a:xfrm>
            <a:off x="1154954" y="2603500"/>
            <a:ext cx="8825659"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These games generally have a simple premise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swap tiles to form matches (candy crush)</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combine tiles with the same number on it to form tiles with a greater number (2048) etc.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The premise is simple so the game is easy to pick up, but the goal is hard.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For eg: Can you match enough tiles to reach a particular score in candy crush?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Can you combine enough tiles of same number to finally get the tile with the number 2048 on it?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Motivation contd.</a:t>
            </a:r>
          </a:p>
        </p:txBody>
      </p:sp>
      <p:sp>
        <p:nvSpPr>
          <p:cNvPr id="275" name="Shape 275"/>
          <p:cNvSpPr txBox="1"/>
          <p:nvPr>
            <p:ph idx="1" type="body"/>
          </p:nvPr>
        </p:nvSpPr>
        <p:spPr>
          <a:xfrm>
            <a:off x="1154954" y="2603500"/>
            <a:ext cx="8825659"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It turns out that many of the questions that can be asked about the goals of these games are also NP-Complete (also NP-hard).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For eg: In 2048, given an m x n board, is it possible to obtain a tile of value 2048 is NP-Complete [4],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In candy crush, can a score of ‘s’ or more be achieved in some ‘k’ swaps is NP-Complete [3] and so on.</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This makes the study of NP-Hard games interesting. How many more games out there are NP-Hard?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Can a new game be developed based on an NP-Hard problem? These are the question that we wish to seek the answers to in this project</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Objective</a:t>
            </a:r>
          </a:p>
        </p:txBody>
      </p:sp>
      <p:sp>
        <p:nvSpPr>
          <p:cNvPr id="281" name="Shape 281"/>
          <p:cNvSpPr txBox="1"/>
          <p:nvPr>
            <p:ph idx="1" type="body"/>
          </p:nvPr>
        </p:nvSpPr>
        <p:spPr>
          <a:xfrm>
            <a:off x="1154954" y="2603500"/>
            <a:ext cx="8825659" cy="34162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To analyze already existing NP-Hard games</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To study and learn the process of proving games to be NP-Hard</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To prove, if we can, a new game, previously unproven to be NP-Hard</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To finally propose and build a new game based on an NP-Hard Problem</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ctrTitle"/>
          </p:nvPr>
        </p:nvSpPr>
        <p:spPr>
          <a:xfrm>
            <a:off x="3237755" y="1943099"/>
            <a:ext cx="5029945" cy="1170581"/>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Century Gothic"/>
              <a:buNone/>
            </a:pPr>
            <a:r>
              <a:rPr b="0" i="0" lang="en-US" sz="5400" u="none" cap="none" strike="noStrike">
                <a:solidFill>
                  <a:schemeClr val="lt2"/>
                </a:solidFill>
                <a:latin typeface="Century Gothic"/>
                <a:ea typeface="Century Gothic"/>
                <a:cs typeface="Century Gothic"/>
                <a:sym typeface="Century Gothic"/>
              </a:rPr>
              <a:t>The First Step</a:t>
            </a:r>
          </a:p>
        </p:txBody>
      </p:sp>
      <p:sp>
        <p:nvSpPr>
          <p:cNvPr id="287" name="Shape 287"/>
          <p:cNvSpPr txBox="1"/>
          <p:nvPr>
            <p:ph idx="1" type="subTitle"/>
          </p:nvPr>
        </p:nvSpPr>
        <p:spPr>
          <a:xfrm>
            <a:off x="3428255" y="4028080"/>
            <a:ext cx="4255244" cy="86142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Noto Sans Symbols"/>
              <a:buNone/>
            </a:pPr>
            <a:r>
              <a:rPr b="0" i="0" lang="en-US" sz="1800" u="none" cap="none" strike="noStrike">
                <a:solidFill>
                  <a:srgbClr val="EE52A4"/>
                </a:solidFill>
                <a:latin typeface="Century Gothic"/>
                <a:ea typeface="Century Gothic"/>
                <a:cs typeface="Century Gothic"/>
                <a:sym typeface="Century Gothic"/>
              </a:rPr>
              <a:t>ANALYZING AN NP-HARD GAME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The Classification of Problems</a:t>
            </a:r>
          </a:p>
        </p:txBody>
      </p:sp>
      <p:sp>
        <p:nvSpPr>
          <p:cNvPr id="293" name="Shape 293"/>
          <p:cNvSpPr txBox="1"/>
          <p:nvPr>
            <p:ph idx="1" type="body"/>
          </p:nvPr>
        </p:nvSpPr>
        <p:spPr>
          <a:xfrm>
            <a:off x="1154954" y="2603500"/>
            <a:ext cx="8825659" cy="36829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P Class: of problems are those for which a polynomial time solvable algorithm exists. For eg: Sorting</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NP Class: of problems are those which are polynomial time verifiable, i.e. Given an NP problem and solution to the problem you can easily verify if the solution is correct or not in polynomial time. Note that P class is a subset of NP , since one way to verify the solution is to find the solution and match them</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NP Hard: A problem is NP-Hard if it is at least as “hard” as all the problems belonging to the NP class</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NP Complete: A problem is said to be NP-Complete if it is both NP and NP-Hard</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1154954" y="973667"/>
            <a:ext cx="8761412" cy="706964"/>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Century Gothic"/>
              <a:buNone/>
            </a:pPr>
            <a:r>
              <a:rPr b="0" i="0" lang="en-US" sz="3600" u="none" cap="none" strike="noStrike">
                <a:solidFill>
                  <a:schemeClr val="lt2"/>
                </a:solidFill>
                <a:latin typeface="Century Gothic"/>
                <a:ea typeface="Century Gothic"/>
                <a:cs typeface="Century Gothic"/>
                <a:sym typeface="Century Gothic"/>
              </a:rPr>
              <a:t>Polynomial Time Reducibility</a:t>
            </a:r>
          </a:p>
        </p:txBody>
      </p:sp>
      <p:sp>
        <p:nvSpPr>
          <p:cNvPr id="299" name="Shape 299"/>
          <p:cNvSpPr txBox="1"/>
          <p:nvPr>
            <p:ph idx="1" type="body"/>
          </p:nvPr>
        </p:nvSpPr>
        <p:spPr>
          <a:xfrm>
            <a:off x="1154954" y="2603500"/>
            <a:ext cx="8825659" cy="38989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A problem </a:t>
            </a:r>
            <a:r>
              <a:rPr b="0" i="1" lang="en-US" sz="1800" u="none" cap="none" strike="noStrike">
                <a:solidFill>
                  <a:srgbClr val="3F3F3F"/>
                </a:solidFill>
                <a:latin typeface="Century Gothic"/>
                <a:ea typeface="Century Gothic"/>
                <a:cs typeface="Century Gothic"/>
                <a:sym typeface="Century Gothic"/>
              </a:rPr>
              <a:t>A </a:t>
            </a:r>
            <a:r>
              <a:rPr b="0" i="0" lang="en-US" sz="1800" u="none" cap="none" strike="noStrike">
                <a:solidFill>
                  <a:srgbClr val="3F3F3F"/>
                </a:solidFill>
                <a:latin typeface="Century Gothic"/>
                <a:ea typeface="Century Gothic"/>
                <a:cs typeface="Century Gothic"/>
                <a:sym typeface="Century Gothic"/>
              </a:rPr>
              <a:t>is said to be reducible to another problem </a:t>
            </a:r>
            <a:r>
              <a:rPr b="0" i="1" lang="en-US" sz="1800" u="none" cap="none" strike="noStrike">
                <a:solidFill>
                  <a:srgbClr val="3F3F3F"/>
                </a:solidFill>
                <a:latin typeface="Century Gothic"/>
                <a:ea typeface="Century Gothic"/>
                <a:cs typeface="Century Gothic"/>
                <a:sym typeface="Century Gothic"/>
              </a:rPr>
              <a:t>B </a:t>
            </a:r>
            <a:r>
              <a:rPr b="0" i="0" lang="en-US" sz="1800" u="none" cap="none" strike="noStrike">
                <a:solidFill>
                  <a:srgbClr val="3F3F3F"/>
                </a:solidFill>
                <a:latin typeface="Century Gothic"/>
                <a:ea typeface="Century Gothic"/>
                <a:cs typeface="Century Gothic"/>
                <a:sym typeface="Century Gothic"/>
              </a:rPr>
              <a:t>if there exists a polynomial time transformation that transforms an instance of the problem </a:t>
            </a:r>
            <a:r>
              <a:rPr b="0" i="1" lang="en-US" sz="1800" u="none" cap="none" strike="noStrike">
                <a:solidFill>
                  <a:srgbClr val="3F3F3F"/>
                </a:solidFill>
                <a:latin typeface="Century Gothic"/>
                <a:ea typeface="Century Gothic"/>
                <a:cs typeface="Century Gothic"/>
                <a:sym typeface="Century Gothic"/>
              </a:rPr>
              <a:t>A </a:t>
            </a:r>
            <a:r>
              <a:rPr b="0" i="0" lang="en-US" sz="1800" u="none" cap="none" strike="noStrike">
                <a:solidFill>
                  <a:srgbClr val="3F3F3F"/>
                </a:solidFill>
                <a:latin typeface="Century Gothic"/>
                <a:ea typeface="Century Gothic"/>
                <a:cs typeface="Century Gothic"/>
                <a:sym typeface="Century Gothic"/>
              </a:rPr>
              <a:t>into an instance of the problem </a:t>
            </a:r>
            <a:r>
              <a:rPr b="0" i="1" lang="en-US" sz="1800" u="none" cap="none" strike="noStrike">
                <a:solidFill>
                  <a:srgbClr val="3F3F3F"/>
                </a:solidFill>
                <a:latin typeface="Century Gothic"/>
                <a:ea typeface="Century Gothic"/>
                <a:cs typeface="Century Gothic"/>
                <a:sym typeface="Century Gothic"/>
              </a:rPr>
              <a:t>B</a:t>
            </a:r>
            <a:r>
              <a:rPr b="0" i="0" lang="en-US" sz="1800" u="none" cap="none" strike="noStrike">
                <a:solidFill>
                  <a:srgbClr val="3F3F3F"/>
                </a:solidFill>
                <a:latin typeface="Century Gothic"/>
                <a:ea typeface="Century Gothic"/>
                <a:cs typeface="Century Gothic"/>
                <a:sym typeface="Century Gothic"/>
              </a:rPr>
              <a:t>.</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Reducibility is useful because it helps us find out the “hardness” of a problem in terms of another of which we already know the “hardness” of.</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This means that if there is an efficient polynomial time algorithm to solve </a:t>
            </a:r>
            <a:r>
              <a:rPr b="0" i="1" lang="en-US" sz="1800" u="none" cap="none" strike="noStrike">
                <a:solidFill>
                  <a:srgbClr val="3F3F3F"/>
                </a:solidFill>
                <a:latin typeface="Century Gothic"/>
                <a:ea typeface="Century Gothic"/>
                <a:cs typeface="Century Gothic"/>
                <a:sym typeface="Century Gothic"/>
              </a:rPr>
              <a:t>B</a:t>
            </a:r>
            <a:r>
              <a:rPr b="0" i="0" lang="en-US" sz="1800" u="none" cap="none" strike="noStrike">
                <a:solidFill>
                  <a:srgbClr val="3F3F3F"/>
                </a:solidFill>
                <a:latin typeface="Century Gothic"/>
                <a:ea typeface="Century Gothic"/>
                <a:cs typeface="Century Gothic"/>
                <a:sym typeface="Century Gothic"/>
              </a:rPr>
              <a:t> then then we also have an efficient polynomial time algorithm to solve </a:t>
            </a:r>
            <a:r>
              <a:rPr b="0" i="1" lang="en-US" sz="1800" u="none" cap="none" strike="noStrike">
                <a:solidFill>
                  <a:srgbClr val="3F3F3F"/>
                </a:solidFill>
                <a:latin typeface="Century Gothic"/>
                <a:ea typeface="Century Gothic"/>
                <a:cs typeface="Century Gothic"/>
                <a:sym typeface="Century Gothic"/>
              </a:rPr>
              <a:t>A, </a:t>
            </a:r>
            <a:r>
              <a:rPr b="0" i="0" lang="en-US" sz="1800" u="none" cap="none" strike="noStrike">
                <a:solidFill>
                  <a:srgbClr val="3F3F3F"/>
                </a:solidFill>
                <a:latin typeface="Century Gothic"/>
                <a:ea typeface="Century Gothic"/>
                <a:cs typeface="Century Gothic"/>
                <a:sym typeface="Century Gothic"/>
              </a:rPr>
              <a:t>since all we have to do is reduce the instance of </a:t>
            </a:r>
            <a:r>
              <a:rPr b="0" i="1" lang="en-US" sz="1800" u="none" cap="none" strike="noStrike">
                <a:solidFill>
                  <a:srgbClr val="3F3F3F"/>
                </a:solidFill>
                <a:latin typeface="Century Gothic"/>
                <a:ea typeface="Century Gothic"/>
                <a:cs typeface="Century Gothic"/>
                <a:sym typeface="Century Gothic"/>
              </a:rPr>
              <a:t>A</a:t>
            </a:r>
            <a:r>
              <a:rPr b="0" i="0" lang="en-US" sz="1800" u="none" cap="none" strike="noStrike">
                <a:solidFill>
                  <a:srgbClr val="3F3F3F"/>
                </a:solidFill>
                <a:latin typeface="Century Gothic"/>
                <a:ea typeface="Century Gothic"/>
                <a:cs typeface="Century Gothic"/>
                <a:sym typeface="Century Gothic"/>
              </a:rPr>
              <a:t> into an instance of </a:t>
            </a:r>
            <a:r>
              <a:rPr b="0" i="1" lang="en-US" sz="1800" u="none" cap="none" strike="noStrike">
                <a:solidFill>
                  <a:srgbClr val="3F3F3F"/>
                </a:solidFill>
                <a:latin typeface="Century Gothic"/>
                <a:ea typeface="Century Gothic"/>
                <a:cs typeface="Century Gothic"/>
                <a:sym typeface="Century Gothic"/>
              </a:rPr>
              <a:t>B</a:t>
            </a:r>
            <a:r>
              <a:rPr b="0" i="0" lang="en-US" sz="1800" u="none" cap="none" strike="noStrike">
                <a:solidFill>
                  <a:srgbClr val="3F3F3F"/>
                </a:solidFill>
                <a:latin typeface="Century Gothic"/>
                <a:ea typeface="Century Gothic"/>
                <a:cs typeface="Century Gothic"/>
                <a:sym typeface="Century Gothic"/>
              </a:rPr>
              <a:t> in polynomial time and then apply </a:t>
            </a:r>
            <a:r>
              <a:rPr b="0" i="1" lang="en-US" sz="1800" u="none" cap="none" strike="noStrike">
                <a:solidFill>
                  <a:srgbClr val="3F3F3F"/>
                </a:solidFill>
                <a:latin typeface="Century Gothic"/>
                <a:ea typeface="Century Gothic"/>
                <a:cs typeface="Century Gothic"/>
                <a:sym typeface="Century Gothic"/>
              </a:rPr>
              <a:t>B’s </a:t>
            </a:r>
            <a:r>
              <a:rPr b="0" i="0" lang="en-US" sz="1800" u="none" cap="none" strike="noStrike">
                <a:solidFill>
                  <a:srgbClr val="3F3F3F"/>
                </a:solidFill>
                <a:latin typeface="Century Gothic"/>
                <a:ea typeface="Century Gothic"/>
                <a:cs typeface="Century Gothic"/>
                <a:sym typeface="Century Gothic"/>
              </a:rPr>
              <a:t>polynomial algorithm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Century Gothic"/>
                <a:ea typeface="Century Gothic"/>
                <a:cs typeface="Century Gothic"/>
                <a:sym typeface="Century Gothic"/>
              </a:rPr>
              <a:t>This is useful in proving problems to be NP-Complete. If one can reduce an NP-Complete problem to another problem say </a:t>
            </a:r>
            <a:r>
              <a:rPr b="0" i="1" lang="en-US" sz="1800" u="none" cap="none" strike="noStrike">
                <a:solidFill>
                  <a:srgbClr val="3F3F3F"/>
                </a:solidFill>
                <a:latin typeface="Century Gothic"/>
                <a:ea typeface="Century Gothic"/>
                <a:cs typeface="Century Gothic"/>
                <a:sym typeface="Century Gothic"/>
              </a:rPr>
              <a:t>X</a:t>
            </a:r>
            <a:r>
              <a:rPr b="0" i="0" lang="en-US" sz="1800" u="none" cap="none" strike="noStrike">
                <a:solidFill>
                  <a:srgbClr val="3F3F3F"/>
                </a:solidFill>
                <a:latin typeface="Century Gothic"/>
                <a:ea typeface="Century Gothic"/>
                <a:cs typeface="Century Gothic"/>
                <a:sym typeface="Century Gothic"/>
              </a:rPr>
              <a:t>. Then X also has to be NP-complete.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